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7"/>
  </p:notesMasterIdLst>
  <p:handoutMasterIdLst>
    <p:handoutMasterId r:id="rId18"/>
  </p:handoutMasterIdLst>
  <p:sldIdLst>
    <p:sldId id="256" r:id="rId2"/>
    <p:sldId id="257" r:id="rId3"/>
    <p:sldId id="258" r:id="rId4"/>
    <p:sldId id="259" r:id="rId5"/>
    <p:sldId id="260" r:id="rId6"/>
    <p:sldId id="261" r:id="rId7"/>
    <p:sldId id="263" r:id="rId8"/>
    <p:sldId id="264" r:id="rId9"/>
    <p:sldId id="262" r:id="rId10"/>
    <p:sldId id="265" r:id="rId11"/>
    <p:sldId id="266" r:id="rId12"/>
    <p:sldId id="267" r:id="rId13"/>
    <p:sldId id="268" r:id="rId14"/>
    <p:sldId id="269" r:id="rId15"/>
    <p:sldId id="270" r:id="rId16"/>
  </p:sldIdLst>
  <p:sldSz cx="12192000" cy="6858000"/>
  <p:notesSz cx="7102475" cy="9388475"/>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94660"/>
  </p:normalViewPr>
  <p:slideViewPr>
    <p:cSldViewPr>
      <p:cViewPr varScale="1">
        <p:scale>
          <a:sx n="81" d="100"/>
          <a:sy n="81" d="100"/>
        </p:scale>
        <p:origin x="330" y="1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C4338143-EAC3-47B5-A7FE-38D67B2EB4BC}" type="datetimeFigureOut">
              <a:rPr lang="en-US" smtClean="0"/>
              <a:t>3/2/2015</a:t>
            </a:fld>
            <a:endParaRPr lang="en-US"/>
          </a:p>
        </p:txBody>
      </p:sp>
      <p:sp>
        <p:nvSpPr>
          <p:cNvPr id="4" name="Footer Placeholder 3"/>
          <p:cNvSpPr>
            <a:spLocks noGrp="1"/>
          </p:cNvSpPr>
          <p:nvPr>
            <p:ph type="ftr" sz="quarter" idx="2"/>
          </p:nvPr>
        </p:nvSpPr>
        <p:spPr>
          <a:xfrm>
            <a:off x="0" y="8916988"/>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22725" y="8916988"/>
            <a:ext cx="3078163" cy="469900"/>
          </a:xfrm>
          <a:prstGeom prst="rect">
            <a:avLst/>
          </a:prstGeom>
        </p:spPr>
        <p:txBody>
          <a:bodyPr vert="horz" lIns="91440" tIns="45720" rIns="91440" bIns="45720" rtlCol="0" anchor="b"/>
          <a:lstStyle>
            <a:lvl1pPr algn="r">
              <a:defRPr sz="1200"/>
            </a:lvl1pPr>
          </a:lstStyle>
          <a:p>
            <a:fld id="{22F570E7-4559-446C-BC7C-E5DA5ADBECEC}" type="slidenum">
              <a:rPr lang="en-US" smtClean="0"/>
              <a:t>‹#›</a:t>
            </a:fld>
            <a:endParaRPr lang="en-US"/>
          </a:p>
        </p:txBody>
      </p:sp>
    </p:spTree>
    <p:extLst>
      <p:ext uri="{BB962C8B-B14F-4D97-AF65-F5344CB8AC3E}">
        <p14:creationId xmlns:p14="http://schemas.microsoft.com/office/powerpoint/2010/main" val="31127156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423863" y="704850"/>
            <a:ext cx="6256337"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710248" y="4459526"/>
            <a:ext cx="5681979" cy="4224814"/>
          </a:xfrm>
          <a:prstGeom prst="rect">
            <a:avLst/>
          </a:prstGeom>
          <a:noFill/>
          <a:ln>
            <a:noFill/>
          </a:ln>
        </p:spPr>
        <p:txBody>
          <a:bodyPr lIns="94213" tIns="94213" rIns="94213" bIns="94213"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82028680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txBox="1">
            <a:spLocks noGrp="1"/>
          </p:cNvSpPr>
          <p:nvPr>
            <p:ph type="body" idx="1"/>
          </p:nvPr>
        </p:nvSpPr>
        <p:spPr>
          <a:xfrm>
            <a:off x="710248" y="4459526"/>
            <a:ext cx="5681979" cy="4224814"/>
          </a:xfrm>
          <a:prstGeom prst="rect">
            <a:avLst/>
          </a:prstGeom>
        </p:spPr>
        <p:txBody>
          <a:bodyPr lIns="94213" tIns="94213" rIns="94213" bIns="94213" anchor="ctr" anchorCtr="0">
            <a:noAutofit/>
          </a:bodyPr>
          <a:lstStyle/>
          <a:p>
            <a:endParaRPr/>
          </a:p>
        </p:txBody>
      </p:sp>
      <p:sp>
        <p:nvSpPr>
          <p:cNvPr id="84" name="Shape 84"/>
          <p:cNvSpPr>
            <a:spLocks noGrp="1" noRot="1" noChangeAspect="1"/>
          </p:cNvSpPr>
          <p:nvPr>
            <p:ph type="sldImg" idx="2"/>
          </p:nvPr>
        </p:nvSpPr>
        <p:spPr>
          <a:xfrm>
            <a:off x="422275" y="704850"/>
            <a:ext cx="6257925"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42276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710248" y="4459526"/>
            <a:ext cx="5681979" cy="4224814"/>
          </a:xfrm>
          <a:prstGeom prst="rect">
            <a:avLst/>
          </a:prstGeom>
        </p:spPr>
        <p:txBody>
          <a:bodyPr lIns="94213" tIns="94213" rIns="94213" bIns="94213" anchor="ctr" anchorCtr="0">
            <a:noAutofit/>
          </a:bodyPr>
          <a:lstStyle/>
          <a:p>
            <a:endParaRPr/>
          </a:p>
        </p:txBody>
      </p:sp>
      <p:sp>
        <p:nvSpPr>
          <p:cNvPr id="138" name="Shape 138"/>
          <p:cNvSpPr>
            <a:spLocks noGrp="1" noRot="1" noChangeAspect="1"/>
          </p:cNvSpPr>
          <p:nvPr>
            <p:ph type="sldImg" idx="2"/>
          </p:nvPr>
        </p:nvSpPr>
        <p:spPr>
          <a:xfrm>
            <a:off x="422275" y="704850"/>
            <a:ext cx="6257925"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194907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txBox="1">
            <a:spLocks noGrp="1"/>
          </p:cNvSpPr>
          <p:nvPr>
            <p:ph type="body" idx="1"/>
          </p:nvPr>
        </p:nvSpPr>
        <p:spPr>
          <a:xfrm>
            <a:off x="710248" y="4459526"/>
            <a:ext cx="5681979" cy="4224814"/>
          </a:xfrm>
          <a:prstGeom prst="rect">
            <a:avLst/>
          </a:prstGeom>
        </p:spPr>
        <p:txBody>
          <a:bodyPr lIns="94213" tIns="94213" rIns="94213" bIns="94213" anchor="ctr" anchorCtr="0">
            <a:noAutofit/>
          </a:bodyPr>
          <a:lstStyle/>
          <a:p>
            <a:endParaRPr/>
          </a:p>
        </p:txBody>
      </p:sp>
      <p:sp>
        <p:nvSpPr>
          <p:cNvPr id="144" name="Shape 144"/>
          <p:cNvSpPr>
            <a:spLocks noGrp="1" noRot="1" noChangeAspect="1"/>
          </p:cNvSpPr>
          <p:nvPr>
            <p:ph type="sldImg" idx="2"/>
          </p:nvPr>
        </p:nvSpPr>
        <p:spPr>
          <a:xfrm>
            <a:off x="422275" y="704850"/>
            <a:ext cx="6257925"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18323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txBox="1">
            <a:spLocks noGrp="1"/>
          </p:cNvSpPr>
          <p:nvPr>
            <p:ph type="body" idx="1"/>
          </p:nvPr>
        </p:nvSpPr>
        <p:spPr>
          <a:xfrm>
            <a:off x="710248" y="4459526"/>
            <a:ext cx="5681979" cy="4224814"/>
          </a:xfrm>
          <a:prstGeom prst="rect">
            <a:avLst/>
          </a:prstGeom>
        </p:spPr>
        <p:txBody>
          <a:bodyPr lIns="94213" tIns="94213" rIns="94213" bIns="94213" anchor="ctr" anchorCtr="0">
            <a:noAutofit/>
          </a:bodyPr>
          <a:lstStyle/>
          <a:p>
            <a:endParaRPr/>
          </a:p>
        </p:txBody>
      </p:sp>
      <p:sp>
        <p:nvSpPr>
          <p:cNvPr id="150" name="Shape 150"/>
          <p:cNvSpPr>
            <a:spLocks noGrp="1" noRot="1" noChangeAspect="1"/>
          </p:cNvSpPr>
          <p:nvPr>
            <p:ph type="sldImg" idx="2"/>
          </p:nvPr>
        </p:nvSpPr>
        <p:spPr>
          <a:xfrm>
            <a:off x="422275" y="704850"/>
            <a:ext cx="6257925"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7482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txBox="1">
            <a:spLocks noGrp="1"/>
          </p:cNvSpPr>
          <p:nvPr>
            <p:ph type="body" idx="1"/>
          </p:nvPr>
        </p:nvSpPr>
        <p:spPr>
          <a:xfrm>
            <a:off x="710248" y="4459526"/>
            <a:ext cx="5681979" cy="4224814"/>
          </a:xfrm>
          <a:prstGeom prst="rect">
            <a:avLst/>
          </a:prstGeom>
        </p:spPr>
        <p:txBody>
          <a:bodyPr lIns="94213" tIns="94213" rIns="94213" bIns="94213" anchor="ctr" anchorCtr="0">
            <a:noAutofit/>
          </a:bodyPr>
          <a:lstStyle/>
          <a:p>
            <a:endParaRPr/>
          </a:p>
        </p:txBody>
      </p:sp>
      <p:sp>
        <p:nvSpPr>
          <p:cNvPr id="156" name="Shape 156"/>
          <p:cNvSpPr>
            <a:spLocks noGrp="1" noRot="1" noChangeAspect="1"/>
          </p:cNvSpPr>
          <p:nvPr>
            <p:ph type="sldImg" idx="2"/>
          </p:nvPr>
        </p:nvSpPr>
        <p:spPr>
          <a:xfrm>
            <a:off x="422275" y="704850"/>
            <a:ext cx="6257925"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7557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txBox="1">
            <a:spLocks noGrp="1"/>
          </p:cNvSpPr>
          <p:nvPr>
            <p:ph type="body" idx="1"/>
          </p:nvPr>
        </p:nvSpPr>
        <p:spPr>
          <a:xfrm>
            <a:off x="710248" y="4459526"/>
            <a:ext cx="5681979" cy="4224814"/>
          </a:xfrm>
          <a:prstGeom prst="rect">
            <a:avLst/>
          </a:prstGeom>
        </p:spPr>
        <p:txBody>
          <a:bodyPr lIns="94213" tIns="94213" rIns="94213" bIns="94213" anchor="ctr" anchorCtr="0">
            <a:noAutofit/>
          </a:bodyPr>
          <a:lstStyle/>
          <a:p>
            <a:endParaRPr/>
          </a:p>
        </p:txBody>
      </p:sp>
      <p:sp>
        <p:nvSpPr>
          <p:cNvPr id="162" name="Shape 162"/>
          <p:cNvSpPr>
            <a:spLocks noGrp="1" noRot="1" noChangeAspect="1"/>
          </p:cNvSpPr>
          <p:nvPr>
            <p:ph type="sldImg" idx="2"/>
          </p:nvPr>
        </p:nvSpPr>
        <p:spPr>
          <a:xfrm>
            <a:off x="422275" y="704850"/>
            <a:ext cx="6257925"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827543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txBox="1">
            <a:spLocks noGrp="1"/>
          </p:cNvSpPr>
          <p:nvPr>
            <p:ph type="body" idx="1"/>
          </p:nvPr>
        </p:nvSpPr>
        <p:spPr>
          <a:xfrm>
            <a:off x="710248" y="4459526"/>
            <a:ext cx="5681979" cy="4224814"/>
          </a:xfrm>
          <a:prstGeom prst="rect">
            <a:avLst/>
          </a:prstGeom>
        </p:spPr>
        <p:txBody>
          <a:bodyPr lIns="94213" tIns="94213" rIns="94213" bIns="94213" anchor="ctr" anchorCtr="0">
            <a:noAutofit/>
          </a:bodyPr>
          <a:lstStyle/>
          <a:p>
            <a:endParaRPr/>
          </a:p>
        </p:txBody>
      </p:sp>
      <p:sp>
        <p:nvSpPr>
          <p:cNvPr id="168" name="Shape 168"/>
          <p:cNvSpPr>
            <a:spLocks noGrp="1" noRot="1" noChangeAspect="1"/>
          </p:cNvSpPr>
          <p:nvPr>
            <p:ph type="sldImg" idx="2"/>
          </p:nvPr>
        </p:nvSpPr>
        <p:spPr>
          <a:xfrm>
            <a:off x="422275" y="704850"/>
            <a:ext cx="6257925"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01469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710248" y="4459526"/>
            <a:ext cx="5681979" cy="4224814"/>
          </a:xfrm>
          <a:prstGeom prst="rect">
            <a:avLst/>
          </a:prstGeom>
        </p:spPr>
        <p:txBody>
          <a:bodyPr lIns="94213" tIns="94213" rIns="94213" bIns="94213" anchor="ctr" anchorCtr="0">
            <a:noAutofit/>
          </a:bodyPr>
          <a:lstStyle/>
          <a:p>
            <a:endParaRPr/>
          </a:p>
        </p:txBody>
      </p:sp>
      <p:sp>
        <p:nvSpPr>
          <p:cNvPr id="90" name="Shape 90"/>
          <p:cNvSpPr>
            <a:spLocks noGrp="1" noRot="1" noChangeAspect="1"/>
          </p:cNvSpPr>
          <p:nvPr>
            <p:ph type="sldImg" idx="2"/>
          </p:nvPr>
        </p:nvSpPr>
        <p:spPr>
          <a:xfrm>
            <a:off x="422275" y="704850"/>
            <a:ext cx="6257925"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150532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710248" y="4459526"/>
            <a:ext cx="5681979" cy="4224814"/>
          </a:xfrm>
          <a:prstGeom prst="rect">
            <a:avLst/>
          </a:prstGeom>
        </p:spPr>
        <p:txBody>
          <a:bodyPr lIns="94213" tIns="94213" rIns="94213" bIns="94213" anchor="ctr" anchorCtr="0">
            <a:noAutofit/>
          </a:bodyPr>
          <a:lstStyle/>
          <a:p>
            <a:endParaRPr/>
          </a:p>
        </p:txBody>
      </p:sp>
      <p:sp>
        <p:nvSpPr>
          <p:cNvPr id="96" name="Shape 96"/>
          <p:cNvSpPr>
            <a:spLocks noGrp="1" noRot="1" noChangeAspect="1"/>
          </p:cNvSpPr>
          <p:nvPr>
            <p:ph type="sldImg" idx="2"/>
          </p:nvPr>
        </p:nvSpPr>
        <p:spPr>
          <a:xfrm>
            <a:off x="422275" y="704850"/>
            <a:ext cx="6257925"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96362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txBox="1">
            <a:spLocks noGrp="1"/>
          </p:cNvSpPr>
          <p:nvPr>
            <p:ph type="body" idx="1"/>
          </p:nvPr>
        </p:nvSpPr>
        <p:spPr>
          <a:xfrm>
            <a:off x="710248" y="4459526"/>
            <a:ext cx="5681979" cy="4224814"/>
          </a:xfrm>
          <a:prstGeom prst="rect">
            <a:avLst/>
          </a:prstGeom>
        </p:spPr>
        <p:txBody>
          <a:bodyPr lIns="94213" tIns="94213" rIns="94213" bIns="94213" anchor="ctr" anchorCtr="0">
            <a:noAutofit/>
          </a:bodyPr>
          <a:lstStyle/>
          <a:p>
            <a:endParaRPr/>
          </a:p>
        </p:txBody>
      </p:sp>
      <p:sp>
        <p:nvSpPr>
          <p:cNvPr id="102" name="Shape 102"/>
          <p:cNvSpPr>
            <a:spLocks noGrp="1" noRot="1" noChangeAspect="1"/>
          </p:cNvSpPr>
          <p:nvPr>
            <p:ph type="sldImg" idx="2"/>
          </p:nvPr>
        </p:nvSpPr>
        <p:spPr>
          <a:xfrm>
            <a:off x="422275" y="704850"/>
            <a:ext cx="6257925"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562736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710248" y="4459526"/>
            <a:ext cx="5681979" cy="4224814"/>
          </a:xfrm>
          <a:prstGeom prst="rect">
            <a:avLst/>
          </a:prstGeom>
        </p:spPr>
        <p:txBody>
          <a:bodyPr lIns="94213" tIns="94213" rIns="94213" bIns="94213" anchor="ctr" anchorCtr="0">
            <a:noAutofit/>
          </a:bodyPr>
          <a:lstStyle/>
          <a:p>
            <a:endParaRPr/>
          </a:p>
        </p:txBody>
      </p:sp>
      <p:sp>
        <p:nvSpPr>
          <p:cNvPr id="108" name="Shape 108"/>
          <p:cNvSpPr>
            <a:spLocks noGrp="1" noRot="1" noChangeAspect="1"/>
          </p:cNvSpPr>
          <p:nvPr>
            <p:ph type="sldImg" idx="2"/>
          </p:nvPr>
        </p:nvSpPr>
        <p:spPr>
          <a:xfrm>
            <a:off x="422275" y="704850"/>
            <a:ext cx="6257925"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718444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txBox="1">
            <a:spLocks noGrp="1"/>
          </p:cNvSpPr>
          <p:nvPr>
            <p:ph type="body" idx="1"/>
          </p:nvPr>
        </p:nvSpPr>
        <p:spPr>
          <a:xfrm>
            <a:off x="710248" y="4459526"/>
            <a:ext cx="5681979" cy="4224814"/>
          </a:xfrm>
          <a:prstGeom prst="rect">
            <a:avLst/>
          </a:prstGeom>
        </p:spPr>
        <p:txBody>
          <a:bodyPr lIns="94213" tIns="94213" rIns="94213" bIns="94213" anchor="ctr" anchorCtr="0">
            <a:noAutofit/>
          </a:bodyPr>
          <a:lstStyle/>
          <a:p>
            <a:endParaRPr/>
          </a:p>
        </p:txBody>
      </p:sp>
      <p:sp>
        <p:nvSpPr>
          <p:cNvPr id="114" name="Shape 114"/>
          <p:cNvSpPr>
            <a:spLocks noGrp="1" noRot="1" noChangeAspect="1"/>
          </p:cNvSpPr>
          <p:nvPr>
            <p:ph type="sldImg" idx="2"/>
          </p:nvPr>
        </p:nvSpPr>
        <p:spPr>
          <a:xfrm>
            <a:off x="422275" y="704850"/>
            <a:ext cx="6257925"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528866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710248" y="4459526"/>
            <a:ext cx="5681979" cy="4224814"/>
          </a:xfrm>
          <a:prstGeom prst="rect">
            <a:avLst/>
          </a:prstGeom>
        </p:spPr>
        <p:txBody>
          <a:bodyPr lIns="94213" tIns="94213" rIns="94213" bIns="94213" anchor="ctr" anchorCtr="0">
            <a:noAutofit/>
          </a:bodyPr>
          <a:lstStyle/>
          <a:p>
            <a:pPr marL="471145" indent="-327184">
              <a:buClr>
                <a:srgbClr val="000000"/>
              </a:buClr>
              <a:buSzPct val="100000"/>
              <a:buFont typeface="Arial"/>
              <a:buChar char="●"/>
            </a:pPr>
            <a:r>
              <a:rPr lang="en-US"/>
              <a:t>rapport starts before you even get there. you have to have a positive mindset about the entire situation/student</a:t>
            </a:r>
          </a:p>
          <a:p>
            <a:pPr marL="471145" indent="-327184">
              <a:buClr>
                <a:srgbClr val="000000"/>
              </a:buClr>
              <a:buSzPct val="100000"/>
              <a:buFont typeface="Arial"/>
              <a:buChar char="●"/>
            </a:pPr>
            <a:r>
              <a:rPr lang="en-US"/>
              <a:t>once you arrive, create that positive environment quickly. SMILE, PROJECT YOUR VOICE, USE FRIENDLY LANGUAGE</a:t>
            </a:r>
          </a:p>
          <a:p>
            <a:pPr marL="471145" indent="-327184">
              <a:buClr>
                <a:srgbClr val="000000"/>
              </a:buClr>
              <a:buSzPct val="100000"/>
              <a:buFont typeface="Arial"/>
              <a:buChar char="●"/>
            </a:pPr>
            <a:r>
              <a:rPr lang="en-US"/>
              <a:t>allow them to talk also, rapport is 2 PEOPLE not 1.</a:t>
            </a:r>
          </a:p>
          <a:p>
            <a:pPr marL="471145" indent="-327184">
              <a:buClr>
                <a:srgbClr val="000000"/>
              </a:buClr>
              <a:buSzPct val="100000"/>
              <a:buFont typeface="Arial"/>
              <a:buChar char="●"/>
            </a:pPr>
            <a:r>
              <a:rPr lang="en-US"/>
              <a:t>Do not be judgemental.  your measure of that Child’s potential may be too low</a:t>
            </a:r>
          </a:p>
          <a:p>
            <a:pPr marL="471145" indent="-327184">
              <a:buClr>
                <a:srgbClr val="000000"/>
              </a:buClr>
              <a:buSzPct val="100000"/>
              <a:buFont typeface="Arial"/>
              <a:buChar char="●"/>
            </a:pPr>
            <a:r>
              <a:rPr lang="en-US"/>
              <a:t>hard challenges that are actually attainable creates positive environment. it also brings about TRUST (NEXT SLIDE)</a:t>
            </a:r>
          </a:p>
        </p:txBody>
      </p:sp>
      <p:sp>
        <p:nvSpPr>
          <p:cNvPr id="126" name="Shape 126"/>
          <p:cNvSpPr>
            <a:spLocks noGrp="1" noRot="1" noChangeAspect="1"/>
          </p:cNvSpPr>
          <p:nvPr>
            <p:ph type="sldImg" idx="2"/>
          </p:nvPr>
        </p:nvSpPr>
        <p:spPr>
          <a:xfrm>
            <a:off x="422275" y="704850"/>
            <a:ext cx="6257925"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42219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710248" y="4459526"/>
            <a:ext cx="5681979" cy="4224814"/>
          </a:xfrm>
          <a:prstGeom prst="rect">
            <a:avLst/>
          </a:prstGeom>
        </p:spPr>
        <p:txBody>
          <a:bodyPr lIns="94213" tIns="94213" rIns="94213" bIns="94213" anchor="ctr" anchorCtr="0">
            <a:noAutofit/>
          </a:bodyPr>
          <a:lstStyle/>
          <a:p>
            <a:endParaRPr/>
          </a:p>
        </p:txBody>
      </p:sp>
      <p:sp>
        <p:nvSpPr>
          <p:cNvPr id="132" name="Shape 132"/>
          <p:cNvSpPr>
            <a:spLocks noGrp="1" noRot="1" noChangeAspect="1"/>
          </p:cNvSpPr>
          <p:nvPr>
            <p:ph type="sldImg" idx="2"/>
          </p:nvPr>
        </p:nvSpPr>
        <p:spPr>
          <a:xfrm>
            <a:off x="422275" y="704850"/>
            <a:ext cx="6257925"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84779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txBox="1">
            <a:spLocks noGrp="1"/>
          </p:cNvSpPr>
          <p:nvPr>
            <p:ph type="body" idx="1"/>
          </p:nvPr>
        </p:nvSpPr>
        <p:spPr>
          <a:xfrm>
            <a:off x="710248" y="4459526"/>
            <a:ext cx="5681979" cy="4224814"/>
          </a:xfrm>
          <a:prstGeom prst="rect">
            <a:avLst/>
          </a:prstGeom>
        </p:spPr>
        <p:txBody>
          <a:bodyPr lIns="94213" tIns="94213" rIns="94213" bIns="94213" anchor="ctr" anchorCtr="0">
            <a:noAutofit/>
          </a:bodyPr>
          <a:lstStyle/>
          <a:p>
            <a:endParaRPr/>
          </a:p>
        </p:txBody>
      </p:sp>
      <p:sp>
        <p:nvSpPr>
          <p:cNvPr id="120" name="Shape 120"/>
          <p:cNvSpPr>
            <a:spLocks noGrp="1" noRot="1" noChangeAspect="1"/>
          </p:cNvSpPr>
          <p:nvPr>
            <p:ph type="sldImg" idx="2"/>
          </p:nvPr>
        </p:nvSpPr>
        <p:spPr>
          <a:xfrm>
            <a:off x="422275" y="704850"/>
            <a:ext cx="6257925"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4133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0"/>
        <p:cNvGrpSpPr/>
        <p:nvPr/>
      </p:nvGrpSpPr>
      <p:grpSpPr>
        <a:xfrm>
          <a:off x="0" y="0"/>
          <a:ext cx="0" cy="0"/>
          <a:chOff x="0" y="0"/>
          <a:chExt cx="0" cy="0"/>
        </a:xfrm>
      </p:grpSpPr>
      <p:sp>
        <p:nvSpPr>
          <p:cNvPr id="11" name="Shape 11"/>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indent="0" algn="ctr" rtl="0">
              <a:lnSpc>
                <a:spcPct val="90000"/>
              </a:lnSpc>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2" name="Shape 12"/>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indent="0" algn="ctr" rtl="0">
              <a:lnSpc>
                <a:spcPct val="90000"/>
              </a:lnSpc>
              <a:spcBef>
                <a:spcPts val="1000"/>
              </a:spcBef>
              <a:buClr>
                <a:schemeClr val="dk1"/>
              </a:buClr>
              <a:buFont typeface="Arial"/>
              <a:buNone/>
              <a:defRPr/>
            </a:lvl1pPr>
            <a:lvl2pPr marL="457200" marR="0" indent="0" algn="ctr" rtl="0">
              <a:lnSpc>
                <a:spcPct val="90000"/>
              </a:lnSpc>
              <a:spcBef>
                <a:spcPts val="500"/>
              </a:spcBef>
              <a:buClr>
                <a:schemeClr val="dk1"/>
              </a:buClr>
              <a:buFont typeface="Arial"/>
              <a:buNone/>
              <a:defRPr/>
            </a:lvl2pPr>
            <a:lvl3pPr marL="914400" marR="0" indent="0" algn="ctr" rtl="0">
              <a:lnSpc>
                <a:spcPct val="90000"/>
              </a:lnSpc>
              <a:spcBef>
                <a:spcPts val="500"/>
              </a:spcBef>
              <a:buClr>
                <a:schemeClr val="dk1"/>
              </a:buClr>
              <a:buFont typeface="Arial"/>
              <a:buNone/>
              <a:defRPr/>
            </a:lvl3pPr>
            <a:lvl4pPr marL="1371600" marR="0" indent="0" algn="ctr" rtl="0">
              <a:lnSpc>
                <a:spcPct val="90000"/>
              </a:lnSpc>
              <a:spcBef>
                <a:spcPts val="500"/>
              </a:spcBef>
              <a:buClr>
                <a:schemeClr val="dk1"/>
              </a:buClr>
              <a:buFont typeface="Arial"/>
              <a:buNone/>
              <a:defRPr/>
            </a:lvl4pPr>
            <a:lvl5pPr marL="1828800" marR="0" indent="0" algn="ctr" rtl="0">
              <a:lnSpc>
                <a:spcPct val="90000"/>
              </a:lnSpc>
              <a:spcBef>
                <a:spcPts val="500"/>
              </a:spcBef>
              <a:buClr>
                <a:schemeClr val="dk1"/>
              </a:buClr>
              <a:buFont typeface="Arial"/>
              <a:buNone/>
              <a:defRPr/>
            </a:lvl5pPr>
            <a:lvl6pPr marL="2286000" marR="0" indent="0" algn="ctr" rtl="0">
              <a:lnSpc>
                <a:spcPct val="90000"/>
              </a:lnSpc>
              <a:spcBef>
                <a:spcPts val="500"/>
              </a:spcBef>
              <a:buClr>
                <a:schemeClr val="dk1"/>
              </a:buClr>
              <a:buFont typeface="Arial"/>
              <a:buNone/>
              <a:defRPr/>
            </a:lvl6pPr>
            <a:lvl7pPr marL="2743200" marR="0" indent="0" algn="ctr" rtl="0">
              <a:lnSpc>
                <a:spcPct val="90000"/>
              </a:lnSpc>
              <a:spcBef>
                <a:spcPts val="500"/>
              </a:spcBef>
              <a:buClr>
                <a:schemeClr val="dk1"/>
              </a:buClr>
              <a:buFont typeface="Arial"/>
              <a:buNone/>
              <a:defRPr/>
            </a:lvl7pPr>
            <a:lvl8pPr marL="3200400" marR="0" indent="0" algn="ctr" rtl="0">
              <a:lnSpc>
                <a:spcPct val="90000"/>
              </a:lnSpc>
              <a:spcBef>
                <a:spcPts val="500"/>
              </a:spcBef>
              <a:buClr>
                <a:schemeClr val="dk1"/>
              </a:buClr>
              <a:buFont typeface="Arial"/>
              <a:buNone/>
              <a:defRPr/>
            </a:lvl8pPr>
            <a:lvl9pPr marL="3657600" marR="0" indent="0" algn="ctr" rtl="0">
              <a:lnSpc>
                <a:spcPct val="90000"/>
              </a:lnSpc>
              <a:spcBef>
                <a:spcPts val="500"/>
              </a:spcBef>
              <a:buClr>
                <a:schemeClr val="dk1"/>
              </a:buClr>
              <a:buFont typeface="Arial"/>
              <a:buNone/>
              <a:defRPr/>
            </a:lvl9pPr>
          </a:lstStyle>
          <a:p>
            <a:endParaRPr/>
          </a:p>
        </p:txBody>
      </p:sp>
      <p:sp>
        <p:nvSpPr>
          <p:cNvPr id="13" name="Shape 13"/>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4" name="Shape 14"/>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5" name="Shape 15"/>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9" name="Shape 69"/>
          <p:cNvSpPr txBox="1">
            <a:spLocks noGrp="1"/>
          </p:cNvSpPr>
          <p:nvPr>
            <p:ph type="body" idx="1"/>
          </p:nvPr>
        </p:nvSpPr>
        <p:spPr>
          <a:xfrm rot="5400000">
            <a:off x="3920331" y="-1256505"/>
            <a:ext cx="4351338" cy="10515599"/>
          </a:xfrm>
          <a:prstGeom prst="rect">
            <a:avLst/>
          </a:prstGeom>
          <a:noFill/>
          <a:ln>
            <a:noFill/>
          </a:ln>
        </p:spPr>
        <p:txBody>
          <a:bodyPr lIns="91425" tIns="91425" rIns="91425" bIns="91425" anchor="t" anchorCtr="0"/>
          <a:lstStyle>
            <a:lvl1pPr marL="228600" indent="-50800" algn="l" rtl="0">
              <a:lnSpc>
                <a:spcPct val="90000"/>
              </a:lnSpc>
              <a:spcBef>
                <a:spcPts val="1000"/>
              </a:spcBef>
              <a:buClr>
                <a:schemeClr val="dk1"/>
              </a:buClr>
              <a:buFont typeface="Arial"/>
              <a:buChar char="•"/>
              <a:defRPr/>
            </a:lvl1pPr>
            <a:lvl2pPr marL="685800" indent="-76200" algn="l" rtl="0">
              <a:lnSpc>
                <a:spcPct val="90000"/>
              </a:lnSpc>
              <a:spcBef>
                <a:spcPts val="500"/>
              </a:spcBef>
              <a:buClr>
                <a:schemeClr val="dk1"/>
              </a:buClr>
              <a:buFont typeface="Arial"/>
              <a:buChar char="•"/>
              <a:defRPr/>
            </a:lvl2pPr>
            <a:lvl3pPr marL="1143000" indent="-101600" algn="l" rtl="0">
              <a:lnSpc>
                <a:spcPct val="90000"/>
              </a:lnSpc>
              <a:spcBef>
                <a:spcPts val="500"/>
              </a:spcBef>
              <a:buClr>
                <a:schemeClr val="dk1"/>
              </a:buClr>
              <a:buFont typeface="Arial"/>
              <a:buChar char="•"/>
              <a:defRPr/>
            </a:lvl3pPr>
            <a:lvl4pPr marL="1600200" indent="-114300" algn="l" rtl="0">
              <a:lnSpc>
                <a:spcPct val="90000"/>
              </a:lnSpc>
              <a:spcBef>
                <a:spcPts val="500"/>
              </a:spcBef>
              <a:buClr>
                <a:schemeClr val="dk1"/>
              </a:buClr>
              <a:buFont typeface="Arial"/>
              <a:buChar char="•"/>
              <a:defRPr/>
            </a:lvl4pPr>
            <a:lvl5pPr marL="2057400" indent="-114300" algn="l" rtl="0">
              <a:lnSpc>
                <a:spcPct val="90000"/>
              </a:lnSpc>
              <a:spcBef>
                <a:spcPts val="500"/>
              </a:spcBef>
              <a:buClr>
                <a:schemeClr val="dk1"/>
              </a:buClr>
              <a:buFont typeface="Arial"/>
              <a:buChar char="•"/>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70" name="Shape 7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1" name="Shape 7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2" name="Shape 7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rot="5400000">
            <a:off x="7133431" y="1956594"/>
            <a:ext cx="5811838" cy="2628899"/>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5" name="Shape 75"/>
          <p:cNvSpPr txBox="1">
            <a:spLocks noGrp="1"/>
          </p:cNvSpPr>
          <p:nvPr>
            <p:ph type="body" idx="1"/>
          </p:nvPr>
        </p:nvSpPr>
        <p:spPr>
          <a:xfrm rot="5400000">
            <a:off x="1799431" y="-596105"/>
            <a:ext cx="5811838" cy="7734299"/>
          </a:xfrm>
          <a:prstGeom prst="rect">
            <a:avLst/>
          </a:prstGeom>
          <a:noFill/>
          <a:ln>
            <a:noFill/>
          </a:ln>
        </p:spPr>
        <p:txBody>
          <a:bodyPr lIns="91425" tIns="91425" rIns="91425" bIns="91425" anchor="t" anchorCtr="0"/>
          <a:lstStyle>
            <a:lvl1pPr marL="228600" indent="-50800" algn="l" rtl="0">
              <a:lnSpc>
                <a:spcPct val="90000"/>
              </a:lnSpc>
              <a:spcBef>
                <a:spcPts val="1000"/>
              </a:spcBef>
              <a:buClr>
                <a:schemeClr val="dk1"/>
              </a:buClr>
              <a:buFont typeface="Arial"/>
              <a:buChar char="•"/>
              <a:defRPr/>
            </a:lvl1pPr>
            <a:lvl2pPr marL="685800" indent="-76200" algn="l" rtl="0">
              <a:lnSpc>
                <a:spcPct val="90000"/>
              </a:lnSpc>
              <a:spcBef>
                <a:spcPts val="500"/>
              </a:spcBef>
              <a:buClr>
                <a:schemeClr val="dk1"/>
              </a:buClr>
              <a:buFont typeface="Arial"/>
              <a:buChar char="•"/>
              <a:defRPr/>
            </a:lvl2pPr>
            <a:lvl3pPr marL="1143000" indent="-101600" algn="l" rtl="0">
              <a:lnSpc>
                <a:spcPct val="90000"/>
              </a:lnSpc>
              <a:spcBef>
                <a:spcPts val="500"/>
              </a:spcBef>
              <a:buClr>
                <a:schemeClr val="dk1"/>
              </a:buClr>
              <a:buFont typeface="Arial"/>
              <a:buChar char="•"/>
              <a:defRPr/>
            </a:lvl3pPr>
            <a:lvl4pPr marL="1600200" indent="-114300" algn="l" rtl="0">
              <a:lnSpc>
                <a:spcPct val="90000"/>
              </a:lnSpc>
              <a:spcBef>
                <a:spcPts val="500"/>
              </a:spcBef>
              <a:buClr>
                <a:schemeClr val="dk1"/>
              </a:buClr>
              <a:buFont typeface="Arial"/>
              <a:buChar char="•"/>
              <a:defRPr/>
            </a:lvl4pPr>
            <a:lvl5pPr marL="2057400" indent="-114300" algn="l" rtl="0">
              <a:lnSpc>
                <a:spcPct val="90000"/>
              </a:lnSpc>
              <a:spcBef>
                <a:spcPts val="500"/>
              </a:spcBef>
              <a:buClr>
                <a:schemeClr val="dk1"/>
              </a:buClr>
              <a:buFont typeface="Arial"/>
              <a:buChar char="•"/>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76" name="Shape 76"/>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7" name="Shape 77"/>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8" name="Shape 78"/>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indent="-50800" algn="l" rtl="0">
              <a:lnSpc>
                <a:spcPct val="90000"/>
              </a:lnSpc>
              <a:spcBef>
                <a:spcPts val="1000"/>
              </a:spcBef>
              <a:buClr>
                <a:schemeClr val="dk1"/>
              </a:buClr>
              <a:buFont typeface="Arial"/>
              <a:buChar char="•"/>
              <a:defRPr/>
            </a:lvl1pPr>
            <a:lvl2pPr marL="685800" indent="-76200" algn="l" rtl="0">
              <a:lnSpc>
                <a:spcPct val="90000"/>
              </a:lnSpc>
              <a:spcBef>
                <a:spcPts val="500"/>
              </a:spcBef>
              <a:buClr>
                <a:schemeClr val="dk1"/>
              </a:buClr>
              <a:buFont typeface="Arial"/>
              <a:buChar char="•"/>
              <a:defRPr/>
            </a:lvl2pPr>
            <a:lvl3pPr marL="1143000" indent="-101600" algn="l" rtl="0">
              <a:lnSpc>
                <a:spcPct val="90000"/>
              </a:lnSpc>
              <a:spcBef>
                <a:spcPts val="500"/>
              </a:spcBef>
              <a:buClr>
                <a:schemeClr val="dk1"/>
              </a:buClr>
              <a:buFont typeface="Arial"/>
              <a:buChar char="•"/>
              <a:defRPr/>
            </a:lvl3pPr>
            <a:lvl4pPr marL="1600200" indent="-114300" algn="l" rtl="0">
              <a:lnSpc>
                <a:spcPct val="90000"/>
              </a:lnSpc>
              <a:spcBef>
                <a:spcPts val="500"/>
              </a:spcBef>
              <a:buClr>
                <a:schemeClr val="dk1"/>
              </a:buClr>
              <a:buFont typeface="Arial"/>
              <a:buChar char="•"/>
              <a:defRPr/>
            </a:lvl4pPr>
            <a:lvl5pPr marL="2057400" indent="-114300" algn="l" rtl="0">
              <a:lnSpc>
                <a:spcPct val="90000"/>
              </a:lnSpc>
              <a:spcBef>
                <a:spcPts val="500"/>
              </a:spcBef>
              <a:buClr>
                <a:schemeClr val="dk1"/>
              </a:buClr>
              <a:buFont typeface="Arial"/>
              <a:buChar char="•"/>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19" name="Shape 19"/>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0" name="Shape 20"/>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1" name="Shape 21"/>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831850" y="1709738"/>
            <a:ext cx="10515599" cy="2852737"/>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4" name="Shape 24"/>
          <p:cNvSpPr txBox="1">
            <a:spLocks noGrp="1"/>
          </p:cNvSpPr>
          <p:nvPr>
            <p:ph type="body" idx="1"/>
          </p:nvPr>
        </p:nvSpPr>
        <p:spPr>
          <a:xfrm>
            <a:off x="831850" y="4589462"/>
            <a:ext cx="10515599" cy="1500187"/>
          </a:xfrm>
          <a:prstGeom prst="rect">
            <a:avLst/>
          </a:prstGeom>
          <a:noFill/>
          <a:ln>
            <a:noFill/>
          </a:ln>
        </p:spPr>
        <p:txBody>
          <a:bodyPr lIns="91425" tIns="91425" rIns="91425" bIns="91425" anchor="t"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
        <p:nvSpPr>
          <p:cNvPr id="25" name="Shape 25"/>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6" name="Shape 26"/>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7" name="Shape 27"/>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0" name="Shape 30"/>
          <p:cNvSpPr txBox="1">
            <a:spLocks noGrp="1"/>
          </p:cNvSpPr>
          <p:nvPr>
            <p:ph type="body" idx="1"/>
          </p:nvPr>
        </p:nvSpPr>
        <p:spPr>
          <a:xfrm>
            <a:off x="838200" y="1825625"/>
            <a:ext cx="5181600" cy="4351338"/>
          </a:xfrm>
          <a:prstGeom prst="rect">
            <a:avLst/>
          </a:prstGeom>
          <a:noFill/>
          <a:ln>
            <a:noFill/>
          </a:ln>
        </p:spPr>
        <p:txBody>
          <a:bodyPr lIns="91425" tIns="91425" rIns="91425" bIns="91425" anchor="t" anchorCtr="0"/>
          <a:lstStyle>
            <a:lvl1pPr marL="228600" indent="-50800" algn="l" rtl="0">
              <a:lnSpc>
                <a:spcPct val="90000"/>
              </a:lnSpc>
              <a:spcBef>
                <a:spcPts val="1000"/>
              </a:spcBef>
              <a:buClr>
                <a:schemeClr val="dk1"/>
              </a:buClr>
              <a:buFont typeface="Arial"/>
              <a:buChar char="•"/>
              <a:defRPr/>
            </a:lvl1pPr>
            <a:lvl2pPr marL="685800" indent="-76200" algn="l" rtl="0">
              <a:lnSpc>
                <a:spcPct val="90000"/>
              </a:lnSpc>
              <a:spcBef>
                <a:spcPts val="500"/>
              </a:spcBef>
              <a:buClr>
                <a:schemeClr val="dk1"/>
              </a:buClr>
              <a:buFont typeface="Arial"/>
              <a:buChar char="•"/>
              <a:defRPr/>
            </a:lvl2pPr>
            <a:lvl3pPr marL="1143000" indent="-101600" algn="l" rtl="0">
              <a:lnSpc>
                <a:spcPct val="90000"/>
              </a:lnSpc>
              <a:spcBef>
                <a:spcPts val="500"/>
              </a:spcBef>
              <a:buClr>
                <a:schemeClr val="dk1"/>
              </a:buClr>
              <a:buFont typeface="Arial"/>
              <a:buChar char="•"/>
              <a:defRPr/>
            </a:lvl3pPr>
            <a:lvl4pPr marL="1600200" indent="-114300" algn="l" rtl="0">
              <a:lnSpc>
                <a:spcPct val="90000"/>
              </a:lnSpc>
              <a:spcBef>
                <a:spcPts val="500"/>
              </a:spcBef>
              <a:buClr>
                <a:schemeClr val="dk1"/>
              </a:buClr>
              <a:buFont typeface="Arial"/>
              <a:buChar char="•"/>
              <a:defRPr/>
            </a:lvl4pPr>
            <a:lvl5pPr marL="2057400" indent="-114300" algn="l" rtl="0">
              <a:lnSpc>
                <a:spcPct val="90000"/>
              </a:lnSpc>
              <a:spcBef>
                <a:spcPts val="500"/>
              </a:spcBef>
              <a:buClr>
                <a:schemeClr val="dk1"/>
              </a:buClr>
              <a:buFont typeface="Arial"/>
              <a:buChar char="•"/>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31" name="Shape 31"/>
          <p:cNvSpPr txBox="1">
            <a:spLocks noGrp="1"/>
          </p:cNvSpPr>
          <p:nvPr>
            <p:ph type="body" idx="2"/>
          </p:nvPr>
        </p:nvSpPr>
        <p:spPr>
          <a:xfrm>
            <a:off x="6172200" y="1825625"/>
            <a:ext cx="5181600" cy="4351338"/>
          </a:xfrm>
          <a:prstGeom prst="rect">
            <a:avLst/>
          </a:prstGeom>
          <a:noFill/>
          <a:ln>
            <a:noFill/>
          </a:ln>
        </p:spPr>
        <p:txBody>
          <a:bodyPr lIns="91425" tIns="91425" rIns="91425" bIns="91425" anchor="t" anchorCtr="0"/>
          <a:lstStyle>
            <a:lvl1pPr marL="228600" indent="-50800" algn="l" rtl="0">
              <a:lnSpc>
                <a:spcPct val="90000"/>
              </a:lnSpc>
              <a:spcBef>
                <a:spcPts val="1000"/>
              </a:spcBef>
              <a:buClr>
                <a:schemeClr val="dk1"/>
              </a:buClr>
              <a:buFont typeface="Arial"/>
              <a:buChar char="•"/>
              <a:defRPr/>
            </a:lvl1pPr>
            <a:lvl2pPr marL="685800" indent="-76200" algn="l" rtl="0">
              <a:lnSpc>
                <a:spcPct val="90000"/>
              </a:lnSpc>
              <a:spcBef>
                <a:spcPts val="500"/>
              </a:spcBef>
              <a:buClr>
                <a:schemeClr val="dk1"/>
              </a:buClr>
              <a:buFont typeface="Arial"/>
              <a:buChar char="•"/>
              <a:defRPr/>
            </a:lvl2pPr>
            <a:lvl3pPr marL="1143000" indent="-101600" algn="l" rtl="0">
              <a:lnSpc>
                <a:spcPct val="90000"/>
              </a:lnSpc>
              <a:spcBef>
                <a:spcPts val="500"/>
              </a:spcBef>
              <a:buClr>
                <a:schemeClr val="dk1"/>
              </a:buClr>
              <a:buFont typeface="Arial"/>
              <a:buChar char="•"/>
              <a:defRPr/>
            </a:lvl3pPr>
            <a:lvl4pPr marL="1600200" indent="-114300" algn="l" rtl="0">
              <a:lnSpc>
                <a:spcPct val="90000"/>
              </a:lnSpc>
              <a:spcBef>
                <a:spcPts val="500"/>
              </a:spcBef>
              <a:buClr>
                <a:schemeClr val="dk1"/>
              </a:buClr>
              <a:buFont typeface="Arial"/>
              <a:buChar char="•"/>
              <a:defRPr/>
            </a:lvl4pPr>
            <a:lvl5pPr marL="2057400" indent="-114300" algn="l" rtl="0">
              <a:lnSpc>
                <a:spcPct val="90000"/>
              </a:lnSpc>
              <a:spcBef>
                <a:spcPts val="500"/>
              </a:spcBef>
              <a:buClr>
                <a:schemeClr val="dk1"/>
              </a:buClr>
              <a:buFont typeface="Arial"/>
              <a:buChar char="•"/>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32" name="Shape 3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3" name="Shape 3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4" name="Shape 3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839787" y="365125"/>
            <a:ext cx="10515599" cy="1325562"/>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1"/>
          </p:nvPr>
        </p:nvSpPr>
        <p:spPr>
          <a:xfrm>
            <a:off x="839787" y="1681163"/>
            <a:ext cx="5157787" cy="82391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8" name="Shape 38"/>
          <p:cNvSpPr txBox="1">
            <a:spLocks noGrp="1"/>
          </p:cNvSpPr>
          <p:nvPr>
            <p:ph type="body" idx="2"/>
          </p:nvPr>
        </p:nvSpPr>
        <p:spPr>
          <a:xfrm>
            <a:off x="839787" y="2505075"/>
            <a:ext cx="5157787" cy="3684588"/>
          </a:xfrm>
          <a:prstGeom prst="rect">
            <a:avLst/>
          </a:prstGeom>
          <a:noFill/>
          <a:ln>
            <a:noFill/>
          </a:ln>
        </p:spPr>
        <p:txBody>
          <a:bodyPr lIns="91425" tIns="91425" rIns="91425" bIns="91425" anchor="t" anchorCtr="0"/>
          <a:lstStyle>
            <a:lvl1pPr marL="228600" indent="-50800" algn="l" rtl="0">
              <a:lnSpc>
                <a:spcPct val="90000"/>
              </a:lnSpc>
              <a:spcBef>
                <a:spcPts val="1000"/>
              </a:spcBef>
              <a:buClr>
                <a:schemeClr val="dk1"/>
              </a:buClr>
              <a:buFont typeface="Arial"/>
              <a:buChar char="•"/>
              <a:defRPr/>
            </a:lvl1pPr>
            <a:lvl2pPr marL="685800" indent="-76200" algn="l" rtl="0">
              <a:lnSpc>
                <a:spcPct val="90000"/>
              </a:lnSpc>
              <a:spcBef>
                <a:spcPts val="500"/>
              </a:spcBef>
              <a:buClr>
                <a:schemeClr val="dk1"/>
              </a:buClr>
              <a:buFont typeface="Arial"/>
              <a:buChar char="•"/>
              <a:defRPr/>
            </a:lvl2pPr>
            <a:lvl3pPr marL="1143000" indent="-101600" algn="l" rtl="0">
              <a:lnSpc>
                <a:spcPct val="90000"/>
              </a:lnSpc>
              <a:spcBef>
                <a:spcPts val="500"/>
              </a:spcBef>
              <a:buClr>
                <a:schemeClr val="dk1"/>
              </a:buClr>
              <a:buFont typeface="Arial"/>
              <a:buChar char="•"/>
              <a:defRPr/>
            </a:lvl3pPr>
            <a:lvl4pPr marL="1600200" indent="-114300" algn="l" rtl="0">
              <a:lnSpc>
                <a:spcPct val="90000"/>
              </a:lnSpc>
              <a:spcBef>
                <a:spcPts val="500"/>
              </a:spcBef>
              <a:buClr>
                <a:schemeClr val="dk1"/>
              </a:buClr>
              <a:buFont typeface="Arial"/>
              <a:buChar char="•"/>
              <a:defRPr/>
            </a:lvl4pPr>
            <a:lvl5pPr marL="2057400" indent="-114300" algn="l" rtl="0">
              <a:lnSpc>
                <a:spcPct val="90000"/>
              </a:lnSpc>
              <a:spcBef>
                <a:spcPts val="500"/>
              </a:spcBef>
              <a:buClr>
                <a:schemeClr val="dk1"/>
              </a:buClr>
              <a:buFont typeface="Arial"/>
              <a:buChar char="•"/>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39" name="Shape 39"/>
          <p:cNvSpPr txBox="1">
            <a:spLocks noGrp="1"/>
          </p:cNvSpPr>
          <p:nvPr>
            <p:ph type="body" idx="3"/>
          </p:nvPr>
        </p:nvSpPr>
        <p:spPr>
          <a:xfrm>
            <a:off x="6172200" y="1681163"/>
            <a:ext cx="5183187" cy="82391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0" name="Shape 40"/>
          <p:cNvSpPr txBox="1">
            <a:spLocks noGrp="1"/>
          </p:cNvSpPr>
          <p:nvPr>
            <p:ph type="body" idx="4"/>
          </p:nvPr>
        </p:nvSpPr>
        <p:spPr>
          <a:xfrm>
            <a:off x="6172200" y="2505075"/>
            <a:ext cx="5183187" cy="3684588"/>
          </a:xfrm>
          <a:prstGeom prst="rect">
            <a:avLst/>
          </a:prstGeom>
          <a:noFill/>
          <a:ln>
            <a:noFill/>
          </a:ln>
        </p:spPr>
        <p:txBody>
          <a:bodyPr lIns="91425" tIns="91425" rIns="91425" bIns="91425" anchor="t" anchorCtr="0"/>
          <a:lstStyle>
            <a:lvl1pPr marL="228600" indent="-50800" algn="l" rtl="0">
              <a:lnSpc>
                <a:spcPct val="90000"/>
              </a:lnSpc>
              <a:spcBef>
                <a:spcPts val="1000"/>
              </a:spcBef>
              <a:buClr>
                <a:schemeClr val="dk1"/>
              </a:buClr>
              <a:buFont typeface="Arial"/>
              <a:buChar char="•"/>
              <a:defRPr/>
            </a:lvl1pPr>
            <a:lvl2pPr marL="685800" indent="-76200" algn="l" rtl="0">
              <a:lnSpc>
                <a:spcPct val="90000"/>
              </a:lnSpc>
              <a:spcBef>
                <a:spcPts val="500"/>
              </a:spcBef>
              <a:buClr>
                <a:schemeClr val="dk1"/>
              </a:buClr>
              <a:buFont typeface="Arial"/>
              <a:buChar char="•"/>
              <a:defRPr/>
            </a:lvl2pPr>
            <a:lvl3pPr marL="1143000" indent="-101600" algn="l" rtl="0">
              <a:lnSpc>
                <a:spcPct val="90000"/>
              </a:lnSpc>
              <a:spcBef>
                <a:spcPts val="500"/>
              </a:spcBef>
              <a:buClr>
                <a:schemeClr val="dk1"/>
              </a:buClr>
              <a:buFont typeface="Arial"/>
              <a:buChar char="•"/>
              <a:defRPr/>
            </a:lvl3pPr>
            <a:lvl4pPr marL="1600200" indent="-114300" algn="l" rtl="0">
              <a:lnSpc>
                <a:spcPct val="90000"/>
              </a:lnSpc>
              <a:spcBef>
                <a:spcPts val="500"/>
              </a:spcBef>
              <a:buClr>
                <a:schemeClr val="dk1"/>
              </a:buClr>
              <a:buFont typeface="Arial"/>
              <a:buChar char="•"/>
              <a:defRPr/>
            </a:lvl4pPr>
            <a:lvl5pPr marL="2057400" indent="-114300" algn="l" rtl="0">
              <a:lnSpc>
                <a:spcPct val="90000"/>
              </a:lnSpc>
              <a:spcBef>
                <a:spcPts val="500"/>
              </a:spcBef>
              <a:buClr>
                <a:schemeClr val="dk1"/>
              </a:buClr>
              <a:buFont typeface="Arial"/>
              <a:buChar char="•"/>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41" name="Shape 41"/>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2" name="Shape 42"/>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3" name="Shape 4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6" name="Shape 46"/>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7" name="Shape 47"/>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8" name="Shape 48"/>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9"/>
        <p:cNvGrpSpPr/>
        <p:nvPr/>
      </p:nvGrpSpPr>
      <p:grpSpPr>
        <a:xfrm>
          <a:off x="0" y="0"/>
          <a:ext cx="0" cy="0"/>
          <a:chOff x="0" y="0"/>
          <a:chExt cx="0" cy="0"/>
        </a:xfrm>
      </p:grpSpPr>
      <p:sp>
        <p:nvSpPr>
          <p:cNvPr id="50" name="Shape 5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1" name="Shape 5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2" name="Shape 5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1"/>
          </p:nvPr>
        </p:nvSpPr>
        <p:spPr>
          <a:xfrm>
            <a:off x="5183187" y="987425"/>
            <a:ext cx="6172199" cy="487362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2"/>
          </p:nvPr>
        </p:nvSpPr>
        <p:spPr>
          <a:xfrm>
            <a:off x="839787" y="2057400"/>
            <a:ext cx="3932237" cy="3811588"/>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57" name="Shape 57"/>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8" name="Shape 58"/>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9" name="Shape 59"/>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2" name="Shape 62"/>
          <p:cNvSpPr>
            <a:spLocks noGrp="1"/>
          </p:cNvSpPr>
          <p:nvPr>
            <p:ph type="pic" idx="2"/>
          </p:nvPr>
        </p:nvSpPr>
        <p:spPr>
          <a:xfrm>
            <a:off x="5183187" y="987425"/>
            <a:ext cx="6172199" cy="4873624"/>
          </a:xfrm>
          <a:prstGeom prst="rect">
            <a:avLst/>
          </a:prstGeom>
          <a:noFill/>
          <a:ln>
            <a:noFill/>
          </a:ln>
        </p:spPr>
      </p:sp>
      <p:sp>
        <p:nvSpPr>
          <p:cNvPr id="63" name="Shape 63"/>
          <p:cNvSpPr txBox="1">
            <a:spLocks noGrp="1"/>
          </p:cNvSpPr>
          <p:nvPr>
            <p:ph type="body" idx="1"/>
          </p:nvPr>
        </p:nvSpPr>
        <p:spPr>
          <a:xfrm>
            <a:off x="839787" y="2057400"/>
            <a:ext cx="3932237" cy="3811588"/>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4" name="Shape 64"/>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5" name="Shape 65"/>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6" name="Shape 66"/>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7" name="Shape 7"/>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 name="Shape 8"/>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 name="Shape 9"/>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tammy.graham@citadel.edu"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ctrTitle"/>
          </p:nvPr>
        </p:nvSpPr>
        <p:spPr>
          <a:xfrm>
            <a:off x="1600200" y="25730"/>
            <a:ext cx="9144000" cy="238769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dk1"/>
              </a:buClr>
              <a:buSzPct val="25000"/>
              <a:buFont typeface="Calibri"/>
              <a:buNone/>
            </a:pPr>
            <a:r>
              <a:rPr lang="en-US" sz="5400" b="0" i="0" u="none" strike="noStrike" cap="none" baseline="0" dirty="0" smtClean="0">
                <a:solidFill>
                  <a:schemeClr val="dk1"/>
                </a:solidFill>
                <a:latin typeface="Calibri"/>
                <a:ea typeface="Calibri"/>
                <a:cs typeface="Calibri"/>
                <a:sym typeface="Calibri"/>
              </a:rPr>
              <a:t/>
            </a:r>
            <a:br>
              <a:rPr lang="en-US" sz="5400" b="0" i="0" u="none" strike="noStrike" cap="none" baseline="0" dirty="0" smtClean="0">
                <a:solidFill>
                  <a:schemeClr val="dk1"/>
                </a:solidFill>
                <a:latin typeface="Calibri"/>
                <a:ea typeface="Calibri"/>
                <a:cs typeface="Calibri"/>
                <a:sym typeface="Calibri"/>
              </a:rPr>
            </a:br>
            <a:r>
              <a:rPr lang="en-US" sz="5400" dirty="0" smtClean="0">
                <a:solidFill>
                  <a:schemeClr val="dk1"/>
                </a:solidFill>
                <a:latin typeface="Calibri"/>
                <a:ea typeface="Calibri"/>
                <a:cs typeface="Calibri"/>
                <a:sym typeface="Calibri"/>
              </a:rPr>
              <a:t/>
            </a:r>
            <a:br>
              <a:rPr lang="en-US" sz="5400" dirty="0" smtClean="0">
                <a:solidFill>
                  <a:schemeClr val="dk1"/>
                </a:solidFill>
                <a:latin typeface="Calibri"/>
                <a:ea typeface="Calibri"/>
                <a:cs typeface="Calibri"/>
                <a:sym typeface="Calibri"/>
              </a:rPr>
            </a:br>
            <a:r>
              <a:rPr lang="en-US" sz="5400" b="0" i="0" u="none" strike="noStrike" cap="none" baseline="0" dirty="0" smtClean="0">
                <a:solidFill>
                  <a:schemeClr val="accent5"/>
                </a:solidFill>
                <a:latin typeface="Andalus" panose="02020603050405020304" pitchFamily="18" charset="-78"/>
                <a:ea typeface="Calibri"/>
                <a:cs typeface="Andalus" panose="02020603050405020304" pitchFamily="18" charset="-78"/>
                <a:sym typeface="Calibri"/>
              </a:rPr>
              <a:t>Mentor Partnerships between Colleges and K-12 Schools:</a:t>
            </a:r>
            <a:endParaRPr lang="en-US" sz="54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endParaRPr>
          </a:p>
        </p:txBody>
      </p:sp>
      <p:sp>
        <p:nvSpPr>
          <p:cNvPr id="81" name="Shape 81"/>
          <p:cNvSpPr txBox="1">
            <a:spLocks noGrp="1"/>
          </p:cNvSpPr>
          <p:nvPr>
            <p:ph type="subTitle" idx="1"/>
          </p:nvPr>
        </p:nvSpPr>
        <p:spPr>
          <a:xfrm>
            <a:off x="1600200" y="2413429"/>
            <a:ext cx="9144000" cy="693063"/>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400" b="0" i="0" u="none" strike="noStrike" cap="none" baseline="0" dirty="0" smtClean="0">
                <a:solidFill>
                  <a:schemeClr val="accent5"/>
                </a:solidFill>
                <a:latin typeface="Andalus" panose="02020603050405020304" pitchFamily="18" charset="-78"/>
                <a:ea typeface="Calibri"/>
                <a:cs typeface="Andalus" panose="02020603050405020304" pitchFamily="18" charset="-78"/>
                <a:sym typeface="Calibri"/>
              </a:rPr>
              <a:t>Perspectives from College Students Who Mentor</a:t>
            </a:r>
            <a:endParaRPr lang="en-US" sz="24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endParaRPr>
          </a:p>
        </p:txBody>
      </p:sp>
      <p:pic>
        <p:nvPicPr>
          <p:cNvPr id="10" name="Picture 9"/>
          <p:cNvPicPr>
            <a:picLocks noChangeAspect="1"/>
          </p:cNvPicPr>
          <p:nvPr/>
        </p:nvPicPr>
        <p:blipFill>
          <a:blip r:embed="rId3"/>
          <a:stretch>
            <a:fillRect/>
          </a:stretch>
        </p:blipFill>
        <p:spPr>
          <a:xfrm>
            <a:off x="2895600" y="3091922"/>
            <a:ext cx="6781800" cy="3651143"/>
          </a:xfrm>
          <a:prstGeom prst="rect">
            <a:avLst/>
          </a:prstGeom>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r>
              <a:rPr lang="en-US" sz="44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Outcomes/Impact: K-12 Students</a:t>
            </a:r>
          </a:p>
        </p:txBody>
      </p:sp>
      <p:sp>
        <p:nvSpPr>
          <p:cNvPr id="135" name="Shape 135"/>
          <p:cNvSpPr txBox="1">
            <a:spLocks noGrp="1"/>
          </p:cNvSpPr>
          <p:nvPr>
            <p:ph type="body" idx="1"/>
          </p:nvPr>
        </p:nvSpPr>
        <p:spPr>
          <a:xfrm>
            <a:off x="838200" y="1825624"/>
            <a:ext cx="10515599" cy="4498975"/>
          </a:xfrm>
          <a:prstGeom prst="rect">
            <a:avLst/>
          </a:prstGeom>
          <a:noFill/>
          <a:ln>
            <a:noFill/>
          </a:ln>
        </p:spPr>
        <p:txBody>
          <a:bodyPr lIns="91425" tIns="45700" rIns="91425" bIns="45700" anchor="t" anchorCtr="0">
            <a:noAutofit/>
          </a:bodyPr>
          <a:lstStyle/>
          <a:p>
            <a:pPr marL="457200" marR="0" lvl="0" indent="-406400" algn="l" rtl="0">
              <a:lnSpc>
                <a:spcPct val="90000"/>
              </a:lnSpc>
              <a:spcBef>
                <a:spcPts val="0"/>
              </a:spcBef>
              <a:buClr>
                <a:schemeClr val="dk1"/>
              </a:buClr>
              <a:buSzPct val="100000"/>
              <a:buFont typeface="Calibri"/>
              <a:buChar char="•"/>
            </a:pPr>
            <a:r>
              <a:rPr lang="en-US" sz="28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Provided opportunity to connect and talk about their dreams with successful college students to whom they could relate</a:t>
            </a:r>
          </a:p>
          <a:p>
            <a:pPr marL="457200" marR="0" lvl="0" indent="-406400" algn="l" rtl="0">
              <a:lnSpc>
                <a:spcPct val="90000"/>
              </a:lnSpc>
              <a:spcBef>
                <a:spcPts val="1000"/>
              </a:spcBef>
              <a:buClr>
                <a:schemeClr val="dk1"/>
              </a:buClr>
              <a:buSzPct val="100000"/>
              <a:buFont typeface="Calibri"/>
              <a:buChar char="•"/>
            </a:pPr>
            <a:r>
              <a:rPr lang="en-US" sz="28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Increased organizational abilities</a:t>
            </a:r>
          </a:p>
          <a:p>
            <a:pPr marL="457200" marR="0" lvl="0" indent="-406400" algn="l" rtl="0">
              <a:lnSpc>
                <a:spcPct val="90000"/>
              </a:lnSpc>
              <a:spcBef>
                <a:spcPts val="1000"/>
              </a:spcBef>
              <a:buClr>
                <a:schemeClr val="dk1"/>
              </a:buClr>
              <a:buSzPct val="100000"/>
              <a:buFont typeface="Calibri"/>
              <a:buChar char="•"/>
            </a:pPr>
            <a:r>
              <a:rPr lang="en-US" sz="28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Allowed opportunity for one-on-one assistance on assignments in areas of difficulty</a:t>
            </a:r>
          </a:p>
          <a:p>
            <a:pPr marL="457200" marR="0" lvl="0" indent="-406400" algn="l" rtl="0">
              <a:lnSpc>
                <a:spcPct val="90000"/>
              </a:lnSpc>
              <a:spcBef>
                <a:spcPts val="1000"/>
              </a:spcBef>
              <a:buClr>
                <a:schemeClr val="dk1"/>
              </a:buClr>
              <a:buSzPct val="100000"/>
              <a:buFont typeface="Calibri"/>
              <a:buChar char="•"/>
            </a:pPr>
            <a:r>
              <a:rPr lang="en-US" sz="28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Learned/improved skills for completing task</a:t>
            </a:r>
            <a:r>
              <a:rPr lang="en-US" sz="2800" dirty="0">
                <a:solidFill>
                  <a:schemeClr val="accent5"/>
                </a:solidFill>
                <a:latin typeface="Andalus" panose="02020603050405020304" pitchFamily="18" charset="-78"/>
                <a:ea typeface="Calibri"/>
                <a:cs typeface="Andalus" panose="02020603050405020304" pitchFamily="18" charset="-78"/>
                <a:sym typeface="Calibri"/>
              </a:rPr>
              <a:t>s</a:t>
            </a:r>
          </a:p>
          <a:p>
            <a:pPr marL="914400" marR="0" lvl="1" indent="-406400" algn="l" rtl="0">
              <a:lnSpc>
                <a:spcPct val="90000"/>
              </a:lnSpc>
              <a:spcBef>
                <a:spcPts val="1000"/>
              </a:spcBef>
              <a:buClr>
                <a:schemeClr val="dk1"/>
              </a:buClr>
              <a:buSzPct val="100000"/>
              <a:buFont typeface="Calibri"/>
              <a:buChar char="•"/>
            </a:pPr>
            <a:r>
              <a:rPr lang="en-US" sz="2800" dirty="0">
                <a:solidFill>
                  <a:schemeClr val="accent5"/>
                </a:solidFill>
                <a:latin typeface="Andalus" panose="02020603050405020304" pitchFamily="18" charset="-78"/>
                <a:ea typeface="Calibri"/>
                <a:cs typeface="Andalus" panose="02020603050405020304" pitchFamily="18" charset="-78"/>
                <a:sym typeface="Calibri"/>
              </a:rPr>
              <a:t>Life: conflict resolution, patience, leadership, responsibility, adulthood</a:t>
            </a:r>
          </a:p>
          <a:p>
            <a:pPr marL="914400" marR="0" lvl="1" indent="-406400" algn="l" rtl="0">
              <a:lnSpc>
                <a:spcPct val="90000"/>
              </a:lnSpc>
              <a:spcBef>
                <a:spcPts val="1000"/>
              </a:spcBef>
              <a:buClr>
                <a:schemeClr val="dk1"/>
              </a:buClr>
              <a:buSzPct val="100000"/>
              <a:buFont typeface="Calibri"/>
              <a:buChar char="•"/>
            </a:pPr>
            <a:r>
              <a:rPr lang="en-US" sz="2800" dirty="0">
                <a:solidFill>
                  <a:schemeClr val="accent5"/>
                </a:solidFill>
                <a:latin typeface="Andalus" panose="02020603050405020304" pitchFamily="18" charset="-78"/>
                <a:ea typeface="Calibri"/>
                <a:cs typeface="Andalus" panose="02020603050405020304" pitchFamily="18" charset="-78"/>
                <a:sym typeface="Calibri"/>
              </a:rPr>
              <a:t>School: study habits, how to read critically, linking subject material to real life (and other subjects)</a:t>
            </a:r>
          </a:p>
          <a:p>
            <a:pPr marL="0" marR="0" lvl="0" indent="0" algn="l" rtl="0">
              <a:lnSpc>
                <a:spcPct val="90000"/>
              </a:lnSpc>
              <a:spcBef>
                <a:spcPts val="1000"/>
              </a:spcBef>
              <a:buClr>
                <a:schemeClr val="dk1"/>
              </a:buClr>
              <a:buFont typeface="Arial"/>
              <a:buNone/>
            </a:pPr>
            <a:endParaRPr sz="2800" b="0" i="0" u="none" strike="noStrike" cap="none" baseline="0" dirty="0">
              <a:solidFill>
                <a:schemeClr val="dk1"/>
              </a:solidFill>
              <a:latin typeface="Calibri"/>
              <a:ea typeface="Calibri"/>
              <a:cs typeface="Calibri"/>
              <a:sym typeface="Calibri"/>
            </a:endParaRPr>
          </a:p>
          <a:p>
            <a:pPr marL="0" marR="0" lvl="0" indent="0" algn="l" rtl="0">
              <a:lnSpc>
                <a:spcPct val="90000"/>
              </a:lnSpc>
              <a:spcBef>
                <a:spcPts val="1000"/>
              </a:spcBef>
              <a:buClr>
                <a:schemeClr val="dk1"/>
              </a:buClr>
              <a:buFont typeface="Arial"/>
              <a:buNone/>
            </a:pPr>
            <a:endParaRPr sz="2800" b="0" i="0" u="none" strike="noStrike" cap="none" baseline="0" dirty="0">
              <a:solidFill>
                <a:schemeClr val="dk1"/>
              </a:solidFill>
              <a:latin typeface="Calibri"/>
              <a:ea typeface="Calibri"/>
              <a:cs typeface="Calibri"/>
              <a:sym typeface="Calibri"/>
            </a:endParaRPr>
          </a:p>
          <a:p>
            <a:pPr marL="228600" marR="0" lvl="0" indent="-50800" algn="l" rtl="0">
              <a:lnSpc>
                <a:spcPct val="90000"/>
              </a:lnSpc>
              <a:spcBef>
                <a:spcPts val="1000"/>
              </a:spcBef>
              <a:buClr>
                <a:schemeClr val="dk1"/>
              </a:buClr>
              <a:buFont typeface="Arial"/>
              <a:buNone/>
            </a:pPr>
            <a:endParaRPr sz="2800" b="0" i="0" u="none" strike="noStrike" cap="none" baseline="0" dirty="0">
              <a:solidFill>
                <a:schemeClr val="dk1"/>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r>
              <a:rPr lang="en-US" sz="44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Outcomes/Impact: College Students</a:t>
            </a:r>
          </a:p>
        </p:txBody>
      </p:sp>
      <p:sp>
        <p:nvSpPr>
          <p:cNvPr id="141" name="Shape 141"/>
          <p:cNvSpPr txBox="1">
            <a:spLocks noGrp="1"/>
          </p:cNvSpPr>
          <p:nvPr>
            <p:ph type="body" idx="1"/>
          </p:nvPr>
        </p:nvSpPr>
        <p:spPr>
          <a:xfrm>
            <a:off x="838200" y="1825625"/>
            <a:ext cx="10515599" cy="4351338"/>
          </a:xfrm>
          <a:prstGeom prst="rect">
            <a:avLst/>
          </a:prstGeom>
          <a:noFill/>
          <a:ln>
            <a:noFill/>
          </a:ln>
        </p:spPr>
        <p:txBody>
          <a:bodyPr lIns="91425" tIns="45700" rIns="91425" bIns="45700" anchor="t" anchorCtr="0">
            <a:noAutofit/>
          </a:bodyPr>
          <a:lstStyle/>
          <a:p>
            <a:pPr marL="457200" marR="0" lvl="0" indent="-406400" algn="l" rtl="0">
              <a:lnSpc>
                <a:spcPct val="80000"/>
              </a:lnSpc>
              <a:spcBef>
                <a:spcPts val="0"/>
              </a:spcBef>
              <a:buClr>
                <a:schemeClr val="dk1"/>
              </a:buClr>
              <a:buSzPct val="100000"/>
              <a:buFont typeface="Calibri"/>
              <a:buChar char="•"/>
            </a:pPr>
            <a:r>
              <a:rPr lang="en-US" sz="28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Learned importance of being a constructive role model and building positive relationships</a:t>
            </a:r>
          </a:p>
          <a:p>
            <a:pPr marL="457200" marR="0" lvl="0" indent="-406400" algn="l" rtl="0">
              <a:lnSpc>
                <a:spcPct val="80000"/>
              </a:lnSpc>
              <a:spcBef>
                <a:spcPts val="1000"/>
              </a:spcBef>
              <a:buClr>
                <a:schemeClr val="dk1"/>
              </a:buClr>
              <a:buSzPct val="100000"/>
              <a:buFont typeface="Calibri"/>
              <a:buChar char="•"/>
            </a:pPr>
            <a:r>
              <a:rPr lang="en-US" sz="28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Provided opportunity to serve local community</a:t>
            </a:r>
          </a:p>
          <a:p>
            <a:pPr marL="457200" marR="0" lvl="0" indent="-406400" algn="l" rtl="0">
              <a:lnSpc>
                <a:spcPct val="80000"/>
              </a:lnSpc>
              <a:spcBef>
                <a:spcPts val="1000"/>
              </a:spcBef>
              <a:buClr>
                <a:schemeClr val="dk1"/>
              </a:buClr>
              <a:buSzPct val="100000"/>
              <a:buFont typeface="Calibri"/>
              <a:buChar char="•"/>
            </a:pPr>
            <a:r>
              <a:rPr lang="en-US" sz="28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Provided satisfaction of seeing students progress</a:t>
            </a:r>
          </a:p>
          <a:p>
            <a:pPr marL="457200" marR="0" lvl="0" indent="-406400" algn="l" rtl="0">
              <a:lnSpc>
                <a:spcPct val="80000"/>
              </a:lnSpc>
              <a:spcBef>
                <a:spcPts val="1000"/>
              </a:spcBef>
              <a:buClr>
                <a:schemeClr val="dk1"/>
              </a:buClr>
              <a:buSzPct val="100000"/>
              <a:buFont typeface="Calibri"/>
              <a:buChar char="•"/>
            </a:pPr>
            <a:r>
              <a:rPr lang="en-US" sz="28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Learned that students rise to expectations</a:t>
            </a:r>
          </a:p>
          <a:p>
            <a:pPr marL="457200" marR="0" lvl="0" indent="-406400" algn="l" rtl="0">
              <a:lnSpc>
                <a:spcPct val="80000"/>
              </a:lnSpc>
              <a:spcBef>
                <a:spcPts val="1000"/>
              </a:spcBef>
              <a:buClr>
                <a:schemeClr val="dk1"/>
              </a:buClr>
              <a:buSzPct val="100000"/>
              <a:buFont typeface="Calibri"/>
              <a:buChar char="•"/>
            </a:pPr>
            <a:r>
              <a:rPr lang="en-US" sz="28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Taught </a:t>
            </a:r>
            <a:r>
              <a:rPr lang="en-US" sz="2800" b="0" i="0" u="none" strike="noStrike" cap="none" baseline="0" dirty="0" err="1">
                <a:solidFill>
                  <a:schemeClr val="accent5"/>
                </a:solidFill>
                <a:latin typeface="Andalus" panose="02020603050405020304" pitchFamily="18" charset="-78"/>
                <a:ea typeface="Calibri"/>
                <a:cs typeface="Andalus" panose="02020603050405020304" pitchFamily="18" charset="-78"/>
                <a:sym typeface="Calibri"/>
              </a:rPr>
              <a:t>preservice</a:t>
            </a:r>
            <a:r>
              <a:rPr lang="en-US" sz="28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 teachers the importance of teaching organizational skills to their future students</a:t>
            </a:r>
          </a:p>
          <a:p>
            <a:pPr marL="457200" marR="0" lvl="0" indent="-406400" algn="l" rtl="0">
              <a:lnSpc>
                <a:spcPct val="80000"/>
              </a:lnSpc>
              <a:spcBef>
                <a:spcPts val="1000"/>
              </a:spcBef>
              <a:buClr>
                <a:schemeClr val="dk1"/>
              </a:buClr>
              <a:buSzPct val="100000"/>
              <a:buFont typeface="Calibri"/>
              <a:buChar char="•"/>
            </a:pPr>
            <a:r>
              <a:rPr lang="en-US" sz="28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Allowed </a:t>
            </a:r>
            <a:r>
              <a:rPr lang="en-US" sz="2800" b="0" i="0" u="none" strike="noStrike" cap="none" baseline="0" dirty="0" err="1">
                <a:solidFill>
                  <a:schemeClr val="accent5"/>
                </a:solidFill>
                <a:latin typeface="Andalus" panose="02020603050405020304" pitchFamily="18" charset="-78"/>
                <a:ea typeface="Calibri"/>
                <a:cs typeface="Andalus" panose="02020603050405020304" pitchFamily="18" charset="-78"/>
                <a:sym typeface="Calibri"/>
              </a:rPr>
              <a:t>preservice</a:t>
            </a:r>
            <a:r>
              <a:rPr lang="en-US" sz="28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 teachers experience with students with exceptionalities</a:t>
            </a:r>
          </a:p>
          <a:p>
            <a:pPr marL="457200" marR="0" lvl="0" indent="-406400" algn="l" rtl="0">
              <a:lnSpc>
                <a:spcPct val="80000"/>
              </a:lnSpc>
              <a:spcBef>
                <a:spcPts val="1000"/>
              </a:spcBef>
              <a:buClr>
                <a:schemeClr val="dk1"/>
              </a:buClr>
              <a:buSzPct val="100000"/>
              <a:buFont typeface="Calibri"/>
              <a:buChar char="•"/>
            </a:pPr>
            <a:r>
              <a:rPr lang="en-US" sz="2800" dirty="0">
                <a:solidFill>
                  <a:schemeClr val="accent5"/>
                </a:solidFill>
                <a:latin typeface="Andalus" panose="02020603050405020304" pitchFamily="18" charset="-78"/>
                <a:ea typeface="Calibri"/>
                <a:cs typeface="Andalus" panose="02020603050405020304" pitchFamily="18" charset="-78"/>
                <a:sym typeface="Calibri"/>
              </a:rPr>
              <a:t>Improved </a:t>
            </a:r>
            <a:r>
              <a:rPr lang="en-US" sz="2800" dirty="0" err="1">
                <a:solidFill>
                  <a:schemeClr val="accent5"/>
                </a:solidFill>
                <a:latin typeface="Andalus" panose="02020603050405020304" pitchFamily="18" charset="-78"/>
                <a:ea typeface="Calibri"/>
                <a:cs typeface="Andalus" panose="02020603050405020304" pitchFamily="18" charset="-78"/>
                <a:sym typeface="Calibri"/>
              </a:rPr>
              <a:t>preservice</a:t>
            </a:r>
            <a:r>
              <a:rPr lang="en-US" sz="2800" dirty="0">
                <a:solidFill>
                  <a:schemeClr val="accent5"/>
                </a:solidFill>
                <a:latin typeface="Andalus" panose="02020603050405020304" pitchFamily="18" charset="-78"/>
                <a:ea typeface="Calibri"/>
                <a:cs typeface="Andalus" panose="02020603050405020304" pitchFamily="18" charset="-78"/>
                <a:sym typeface="Calibri"/>
              </a:rPr>
              <a:t> teacher communication skills with students</a:t>
            </a:r>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r>
              <a:rPr lang="en-US" sz="44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Lessons Learned</a:t>
            </a:r>
          </a:p>
        </p:txBody>
      </p:sp>
      <p:sp>
        <p:nvSpPr>
          <p:cNvPr id="147" name="Shape 147"/>
          <p:cNvSpPr txBox="1">
            <a:spLocks noGrp="1"/>
          </p:cNvSpPr>
          <p:nvPr>
            <p:ph type="body" idx="1"/>
          </p:nvPr>
        </p:nvSpPr>
        <p:spPr>
          <a:xfrm>
            <a:off x="838200" y="1855582"/>
            <a:ext cx="5181600" cy="4351338"/>
          </a:xfrm>
          <a:prstGeom prst="rect">
            <a:avLst/>
          </a:prstGeom>
          <a:noFill/>
          <a:ln>
            <a:noFill/>
          </a:ln>
        </p:spPr>
        <p:txBody>
          <a:bodyPr lIns="91425" tIns="45700" rIns="91425" bIns="45700" anchor="t" anchorCtr="0">
            <a:noAutofit/>
          </a:bodyPr>
          <a:lstStyle/>
          <a:p>
            <a:pPr marL="457200" marR="0" lvl="0" indent="-406400" algn="l" rtl="0">
              <a:lnSpc>
                <a:spcPct val="90000"/>
              </a:lnSpc>
              <a:spcBef>
                <a:spcPts val="0"/>
              </a:spcBef>
              <a:buClr>
                <a:schemeClr val="dk1"/>
              </a:buClr>
              <a:buSzPct val="100000"/>
              <a:buFont typeface="Calibri"/>
              <a:buChar char="•"/>
            </a:pPr>
            <a:r>
              <a:rPr lang="en-US" sz="22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Work out logistics before visit (call </a:t>
            </a:r>
            <a:r>
              <a:rPr lang="en-US" sz="2200" b="0" i="0" u="none" strike="noStrike" cap="none" baseline="0" dirty="0" smtClean="0">
                <a:solidFill>
                  <a:schemeClr val="accent5"/>
                </a:solidFill>
                <a:latin typeface="Andalus" panose="02020603050405020304" pitchFamily="18" charset="-78"/>
                <a:ea typeface="Calibri"/>
                <a:cs typeface="Andalus" panose="02020603050405020304" pitchFamily="18" charset="-78"/>
                <a:sym typeface="Calibri"/>
              </a:rPr>
              <a:t>ahead)</a:t>
            </a:r>
          </a:p>
          <a:p>
            <a:pPr marL="457200" marR="0" lvl="0" indent="-406400" algn="l" rtl="0">
              <a:lnSpc>
                <a:spcPct val="90000"/>
              </a:lnSpc>
              <a:spcBef>
                <a:spcPts val="0"/>
              </a:spcBef>
              <a:buClr>
                <a:schemeClr val="dk1"/>
              </a:buClr>
              <a:buSzPct val="100000"/>
              <a:buFont typeface="Calibri"/>
              <a:buChar char="•"/>
            </a:pPr>
            <a:r>
              <a:rPr lang="en-US" sz="2200" dirty="0" smtClean="0">
                <a:solidFill>
                  <a:schemeClr val="accent5"/>
                </a:solidFill>
                <a:latin typeface="Andalus" panose="02020603050405020304" pitchFamily="18" charset="-78"/>
                <a:ea typeface="Calibri"/>
                <a:cs typeface="Andalus" panose="02020603050405020304" pitchFamily="18" charset="-78"/>
                <a:sym typeface="Calibri"/>
              </a:rPr>
              <a:t>Have </a:t>
            </a:r>
            <a:r>
              <a:rPr lang="en-US" sz="2200" dirty="0">
                <a:solidFill>
                  <a:schemeClr val="accent5"/>
                </a:solidFill>
                <a:latin typeface="Andalus" panose="02020603050405020304" pitchFamily="18" charset="-78"/>
                <a:ea typeface="Calibri"/>
                <a:cs typeface="Andalus" panose="02020603050405020304" pitchFamily="18" charset="-78"/>
                <a:sym typeface="Calibri"/>
              </a:rPr>
              <a:t>goals for each visit (create a </a:t>
            </a:r>
            <a:r>
              <a:rPr lang="en-US" sz="2200" dirty="0" smtClean="0">
                <a:solidFill>
                  <a:schemeClr val="accent5"/>
                </a:solidFill>
                <a:latin typeface="Andalus" panose="02020603050405020304" pitchFamily="18" charset="-78"/>
                <a:ea typeface="Calibri"/>
                <a:cs typeface="Andalus" panose="02020603050405020304" pitchFamily="18" charset="-78"/>
                <a:sym typeface="Calibri"/>
              </a:rPr>
              <a:t>plan)</a:t>
            </a:r>
          </a:p>
          <a:p>
            <a:pPr marL="457200" marR="0" lvl="0" indent="-406400" algn="l" rtl="0">
              <a:lnSpc>
                <a:spcPct val="90000"/>
              </a:lnSpc>
              <a:spcBef>
                <a:spcPts val="0"/>
              </a:spcBef>
              <a:buClr>
                <a:schemeClr val="dk1"/>
              </a:buClr>
              <a:buSzPct val="100000"/>
              <a:buFont typeface="Calibri"/>
              <a:buChar char="•"/>
            </a:pPr>
            <a:r>
              <a:rPr lang="en-US" sz="2200" b="0" i="0" u="none" strike="noStrike" cap="none" baseline="0" dirty="0" smtClean="0">
                <a:solidFill>
                  <a:schemeClr val="accent5"/>
                </a:solidFill>
                <a:latin typeface="Andalus" panose="02020603050405020304" pitchFamily="18" charset="-78"/>
                <a:ea typeface="Calibri"/>
                <a:cs typeface="Andalus" panose="02020603050405020304" pitchFamily="18" charset="-78"/>
                <a:sym typeface="Calibri"/>
              </a:rPr>
              <a:t>Learn </a:t>
            </a:r>
            <a:r>
              <a:rPr lang="en-US" sz="22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names quickly</a:t>
            </a:r>
            <a:r>
              <a:rPr lang="en-US" sz="2200" dirty="0">
                <a:solidFill>
                  <a:schemeClr val="accent5"/>
                </a:solidFill>
                <a:latin typeface="Andalus" panose="02020603050405020304" pitchFamily="18" charset="-78"/>
                <a:ea typeface="Calibri"/>
                <a:cs typeface="Andalus" panose="02020603050405020304" pitchFamily="18" charset="-78"/>
                <a:sym typeface="Calibri"/>
              </a:rPr>
              <a:t> (both </a:t>
            </a:r>
            <a:r>
              <a:rPr lang="en-US" sz="2200" dirty="0" smtClean="0">
                <a:solidFill>
                  <a:schemeClr val="accent5"/>
                </a:solidFill>
                <a:latin typeface="Andalus" panose="02020603050405020304" pitchFamily="18" charset="-78"/>
                <a:ea typeface="Calibri"/>
                <a:cs typeface="Andalus" panose="02020603050405020304" pitchFamily="18" charset="-78"/>
                <a:sym typeface="Calibri"/>
              </a:rPr>
              <a:t>ways)</a:t>
            </a:r>
          </a:p>
          <a:p>
            <a:pPr marL="457200" marR="0" lvl="0" indent="-406400" algn="l" rtl="0">
              <a:lnSpc>
                <a:spcPct val="90000"/>
              </a:lnSpc>
              <a:spcBef>
                <a:spcPts val="0"/>
              </a:spcBef>
              <a:buClr>
                <a:schemeClr val="dk1"/>
              </a:buClr>
              <a:buSzPct val="100000"/>
              <a:buFont typeface="Calibri"/>
              <a:buChar char="•"/>
            </a:pPr>
            <a:r>
              <a:rPr lang="en-US" sz="2200" b="0" i="0" u="none" strike="noStrike" cap="none" baseline="0" dirty="0" smtClean="0">
                <a:solidFill>
                  <a:schemeClr val="accent5"/>
                </a:solidFill>
                <a:latin typeface="Andalus" panose="02020603050405020304" pitchFamily="18" charset="-78"/>
                <a:ea typeface="Calibri"/>
                <a:cs typeface="Andalus" panose="02020603050405020304" pitchFamily="18" charset="-78"/>
                <a:sym typeface="Calibri"/>
              </a:rPr>
              <a:t>Visit </a:t>
            </a:r>
            <a:r>
              <a:rPr lang="en-US" sz="22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once weekl</a:t>
            </a:r>
            <a:r>
              <a:rPr lang="en-US" sz="2200" dirty="0">
                <a:solidFill>
                  <a:schemeClr val="accent5"/>
                </a:solidFill>
                <a:latin typeface="Andalus" panose="02020603050405020304" pitchFamily="18" charset="-78"/>
                <a:ea typeface="Calibri"/>
                <a:cs typeface="Andalus" panose="02020603050405020304" pitchFamily="18" charset="-78"/>
                <a:sym typeface="Calibri"/>
              </a:rPr>
              <a:t>y (consistency is </a:t>
            </a:r>
            <a:r>
              <a:rPr lang="en-US" sz="2200" dirty="0" smtClean="0">
                <a:solidFill>
                  <a:schemeClr val="accent5"/>
                </a:solidFill>
                <a:latin typeface="Andalus" panose="02020603050405020304" pitchFamily="18" charset="-78"/>
                <a:ea typeface="Calibri"/>
                <a:cs typeface="Andalus" panose="02020603050405020304" pitchFamily="18" charset="-78"/>
                <a:sym typeface="Calibri"/>
              </a:rPr>
              <a:t>key)</a:t>
            </a:r>
          </a:p>
          <a:p>
            <a:pPr marL="457200" marR="0" lvl="0" indent="-406400" algn="l" rtl="0">
              <a:lnSpc>
                <a:spcPct val="90000"/>
              </a:lnSpc>
              <a:spcBef>
                <a:spcPts val="0"/>
              </a:spcBef>
              <a:buClr>
                <a:schemeClr val="dk1"/>
              </a:buClr>
              <a:buSzPct val="100000"/>
              <a:buFont typeface="Calibri"/>
              <a:buChar char="•"/>
            </a:pPr>
            <a:r>
              <a:rPr lang="en-US" sz="2200" b="0" i="0" u="none" strike="noStrike" cap="none" baseline="0" dirty="0" smtClean="0">
                <a:solidFill>
                  <a:schemeClr val="accent5"/>
                </a:solidFill>
                <a:latin typeface="Andalus" panose="02020603050405020304" pitchFamily="18" charset="-78"/>
                <a:ea typeface="Calibri"/>
                <a:cs typeface="Andalus" panose="02020603050405020304" pitchFamily="18" charset="-78"/>
                <a:sym typeface="Calibri"/>
              </a:rPr>
              <a:t>Be </a:t>
            </a:r>
            <a:r>
              <a:rPr lang="en-US" sz="22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interactive (</a:t>
            </a:r>
            <a:r>
              <a:rPr lang="en-US" sz="2200" dirty="0">
                <a:solidFill>
                  <a:schemeClr val="accent5"/>
                </a:solidFill>
                <a:latin typeface="Andalus" panose="02020603050405020304" pitchFamily="18" charset="-78"/>
                <a:ea typeface="Calibri"/>
                <a:cs typeface="Andalus" panose="02020603050405020304" pitchFamily="18" charset="-78"/>
                <a:sym typeface="Calibri"/>
              </a:rPr>
              <a:t>“</a:t>
            </a:r>
            <a:r>
              <a:rPr lang="en-US" sz="22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guide on</a:t>
            </a:r>
            <a:r>
              <a:rPr lang="en-US" sz="2200" dirty="0">
                <a:solidFill>
                  <a:schemeClr val="accent5"/>
                </a:solidFill>
                <a:latin typeface="Andalus" panose="02020603050405020304" pitchFamily="18" charset="-78"/>
                <a:ea typeface="Calibri"/>
                <a:cs typeface="Andalus" panose="02020603050405020304" pitchFamily="18" charset="-78"/>
                <a:sym typeface="Calibri"/>
              </a:rPr>
              <a:t> the side</a:t>
            </a:r>
            <a:r>
              <a:rPr lang="en-US" sz="2200" dirty="0" smtClean="0">
                <a:solidFill>
                  <a:schemeClr val="accent5"/>
                </a:solidFill>
                <a:latin typeface="Andalus" panose="02020603050405020304" pitchFamily="18" charset="-78"/>
                <a:ea typeface="Calibri"/>
                <a:cs typeface="Andalus" panose="02020603050405020304" pitchFamily="18" charset="-78"/>
                <a:sym typeface="Calibri"/>
              </a:rPr>
              <a:t>”)</a:t>
            </a:r>
          </a:p>
          <a:p>
            <a:pPr marL="457200" marR="0" lvl="0" indent="-406400" algn="l" rtl="0">
              <a:lnSpc>
                <a:spcPct val="90000"/>
              </a:lnSpc>
              <a:spcBef>
                <a:spcPts val="0"/>
              </a:spcBef>
              <a:buClr>
                <a:schemeClr val="dk1"/>
              </a:buClr>
              <a:buSzPct val="100000"/>
              <a:buFont typeface="Calibri"/>
              <a:buChar char="•"/>
            </a:pPr>
            <a:r>
              <a:rPr lang="en-US" sz="2200" b="0" i="0" u="none" strike="noStrike" cap="none" baseline="0" dirty="0" smtClean="0">
                <a:solidFill>
                  <a:schemeClr val="accent5"/>
                </a:solidFill>
                <a:latin typeface="Andalus" panose="02020603050405020304" pitchFamily="18" charset="-78"/>
                <a:ea typeface="Calibri"/>
                <a:cs typeface="Andalus" panose="02020603050405020304" pitchFamily="18" charset="-78"/>
                <a:sym typeface="Calibri"/>
              </a:rPr>
              <a:t>Have </a:t>
            </a:r>
            <a:r>
              <a:rPr lang="en-US" sz="22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high expectation</a:t>
            </a:r>
            <a:r>
              <a:rPr lang="en-US" sz="2200" dirty="0">
                <a:solidFill>
                  <a:schemeClr val="accent5"/>
                </a:solidFill>
                <a:latin typeface="Andalus" panose="02020603050405020304" pitchFamily="18" charset="-78"/>
                <a:ea typeface="Calibri"/>
                <a:cs typeface="Andalus" panose="02020603050405020304" pitchFamily="18" charset="-78"/>
                <a:sym typeface="Calibri"/>
              </a:rPr>
              <a:t>s (they will meet </a:t>
            </a:r>
            <a:r>
              <a:rPr lang="en-US" sz="2200" dirty="0" smtClean="0">
                <a:solidFill>
                  <a:schemeClr val="accent5"/>
                </a:solidFill>
                <a:latin typeface="Andalus" panose="02020603050405020304" pitchFamily="18" charset="-78"/>
                <a:ea typeface="Calibri"/>
                <a:cs typeface="Andalus" panose="02020603050405020304" pitchFamily="18" charset="-78"/>
                <a:sym typeface="Calibri"/>
              </a:rPr>
              <a:t>them)</a:t>
            </a:r>
          </a:p>
          <a:p>
            <a:pPr marL="457200" marR="0" lvl="0" indent="-406400" algn="l" rtl="0">
              <a:lnSpc>
                <a:spcPct val="90000"/>
              </a:lnSpc>
              <a:spcBef>
                <a:spcPts val="0"/>
              </a:spcBef>
              <a:buClr>
                <a:schemeClr val="dk1"/>
              </a:buClr>
              <a:buSzPct val="100000"/>
              <a:buFont typeface="Calibri"/>
              <a:buChar char="•"/>
            </a:pPr>
            <a:r>
              <a:rPr lang="en-US" sz="2200" dirty="0" smtClean="0">
                <a:solidFill>
                  <a:schemeClr val="accent5"/>
                </a:solidFill>
                <a:latin typeface="Andalus" panose="02020603050405020304" pitchFamily="18" charset="-78"/>
                <a:ea typeface="Calibri"/>
                <a:cs typeface="Andalus" panose="02020603050405020304" pitchFamily="18" charset="-78"/>
                <a:sym typeface="Calibri"/>
              </a:rPr>
              <a:t>Be </a:t>
            </a:r>
            <a:r>
              <a:rPr lang="en-US" sz="2200" dirty="0">
                <a:solidFill>
                  <a:schemeClr val="accent5"/>
                </a:solidFill>
                <a:latin typeface="Andalus" panose="02020603050405020304" pitchFamily="18" charset="-78"/>
                <a:ea typeface="Calibri"/>
                <a:cs typeface="Andalus" panose="02020603050405020304" pitchFamily="18" charset="-78"/>
                <a:sym typeface="Calibri"/>
              </a:rPr>
              <a:t>supportive (listen and give advice when </a:t>
            </a:r>
            <a:r>
              <a:rPr lang="en-US" sz="2200" dirty="0" smtClean="0">
                <a:solidFill>
                  <a:schemeClr val="accent5"/>
                </a:solidFill>
                <a:latin typeface="Andalus" panose="02020603050405020304" pitchFamily="18" charset="-78"/>
                <a:ea typeface="Calibri"/>
                <a:cs typeface="Andalus" panose="02020603050405020304" pitchFamily="18" charset="-78"/>
                <a:sym typeface="Calibri"/>
              </a:rPr>
              <a:t>appropriate)</a:t>
            </a:r>
          </a:p>
          <a:p>
            <a:pPr marL="457200" marR="0" lvl="0" indent="-406400" algn="l" rtl="0">
              <a:lnSpc>
                <a:spcPct val="90000"/>
              </a:lnSpc>
              <a:spcBef>
                <a:spcPts val="0"/>
              </a:spcBef>
              <a:buClr>
                <a:schemeClr val="dk1"/>
              </a:buClr>
              <a:buSzPct val="100000"/>
              <a:buFont typeface="Calibri"/>
              <a:buChar char="•"/>
            </a:pPr>
            <a:r>
              <a:rPr lang="en-US" sz="2200" dirty="0" smtClean="0">
                <a:solidFill>
                  <a:schemeClr val="accent5"/>
                </a:solidFill>
                <a:latin typeface="Andalus" panose="02020603050405020304" pitchFamily="18" charset="-78"/>
                <a:ea typeface="Calibri"/>
                <a:cs typeface="Andalus" panose="02020603050405020304" pitchFamily="18" charset="-78"/>
                <a:sym typeface="Calibri"/>
              </a:rPr>
              <a:t>Be </a:t>
            </a:r>
            <a:r>
              <a:rPr lang="en-US" sz="2200" dirty="0">
                <a:solidFill>
                  <a:schemeClr val="accent5"/>
                </a:solidFill>
                <a:latin typeface="Andalus" panose="02020603050405020304" pitchFamily="18" charset="-78"/>
                <a:ea typeface="Calibri"/>
                <a:cs typeface="Andalus" panose="02020603050405020304" pitchFamily="18" charset="-78"/>
                <a:sym typeface="Calibri"/>
              </a:rPr>
              <a:t>understanding (lots of pressures, including </a:t>
            </a:r>
            <a:r>
              <a:rPr lang="en-US" sz="2200" dirty="0" smtClean="0">
                <a:solidFill>
                  <a:schemeClr val="accent5"/>
                </a:solidFill>
                <a:latin typeface="Andalus" panose="02020603050405020304" pitchFamily="18" charset="-78"/>
                <a:ea typeface="Calibri"/>
                <a:cs typeface="Andalus" panose="02020603050405020304" pitchFamily="18" charset="-78"/>
                <a:sym typeface="Calibri"/>
              </a:rPr>
              <a:t>sleep)</a:t>
            </a:r>
          </a:p>
          <a:p>
            <a:pPr marL="457200" marR="0" lvl="0" indent="-406400" algn="l" rtl="0">
              <a:lnSpc>
                <a:spcPct val="90000"/>
              </a:lnSpc>
              <a:spcBef>
                <a:spcPts val="0"/>
              </a:spcBef>
              <a:buClr>
                <a:schemeClr val="dk1"/>
              </a:buClr>
              <a:buSzPct val="100000"/>
              <a:buFont typeface="Calibri"/>
              <a:buChar char="•"/>
            </a:pPr>
            <a:r>
              <a:rPr lang="en-US" sz="2200" dirty="0" smtClean="0">
                <a:solidFill>
                  <a:schemeClr val="accent5"/>
                </a:solidFill>
                <a:latin typeface="Andalus" panose="02020603050405020304" pitchFamily="18" charset="-78"/>
                <a:ea typeface="Calibri"/>
                <a:cs typeface="Andalus" panose="02020603050405020304" pitchFamily="18" charset="-78"/>
                <a:sym typeface="Calibri"/>
              </a:rPr>
              <a:t>Make </a:t>
            </a:r>
            <a:r>
              <a:rPr lang="en-US" sz="2200" dirty="0">
                <a:solidFill>
                  <a:schemeClr val="accent5"/>
                </a:solidFill>
                <a:latin typeface="Andalus" panose="02020603050405020304" pitchFamily="18" charset="-78"/>
                <a:ea typeface="Calibri"/>
                <a:cs typeface="Andalus" panose="02020603050405020304" pitchFamily="18" charset="-78"/>
                <a:sym typeface="Calibri"/>
              </a:rPr>
              <a:t>mentoring a priority (stay </a:t>
            </a:r>
            <a:r>
              <a:rPr lang="en-US" sz="2200" dirty="0" smtClean="0">
                <a:solidFill>
                  <a:schemeClr val="accent5"/>
                </a:solidFill>
                <a:latin typeface="Andalus" panose="02020603050405020304" pitchFamily="18" charset="-78"/>
                <a:ea typeface="Calibri"/>
                <a:cs typeface="Andalus" panose="02020603050405020304" pitchFamily="18" charset="-78"/>
                <a:sym typeface="Calibri"/>
              </a:rPr>
              <a:t>engaged; </a:t>
            </a:r>
            <a:r>
              <a:rPr lang="en-US" sz="2200" dirty="0">
                <a:solidFill>
                  <a:schemeClr val="accent5"/>
                </a:solidFill>
                <a:latin typeface="Andalus" panose="02020603050405020304" pitchFamily="18" charset="-78"/>
                <a:ea typeface="Calibri"/>
                <a:cs typeface="Andalus" panose="02020603050405020304" pitchFamily="18" charset="-78"/>
                <a:sym typeface="Calibri"/>
              </a:rPr>
              <a:t>have an impact)</a:t>
            </a:r>
          </a:p>
        </p:txBody>
      </p:sp>
      <p:pic>
        <p:nvPicPr>
          <p:cNvPr id="5" name="Picture 8"/>
          <p:cNvPicPr>
            <a:picLocks noGrp="1" noChangeAspect="1" noChangeArrowheads="1"/>
          </p:cNvPicPr>
          <p:nvPr>
            <p:ph sz="quarter" idx="4"/>
          </p:nvPr>
        </p:nvPicPr>
        <p:blipFill>
          <a:blip r:embed="rId3" cstate="print">
            <a:extLst/>
          </a:blip>
          <a:stretch>
            <a:fillRect/>
          </a:stretch>
        </p:blipFill>
        <p:spPr>
          <a:xfrm>
            <a:off x="7239000" y="1203117"/>
            <a:ext cx="3591890" cy="5148906"/>
          </a:xfrm>
          <a:effectLst>
            <a:softEdge rad="112500"/>
          </a:effectLst>
        </p:spPr>
      </p:pic>
      <p:pic>
        <p:nvPicPr>
          <p:cNvPr id="6" name="Picture 2" descr="C:\Users\grahamt1\Pictures\knobs.jpg"/>
          <p:cNvPicPr>
            <a:picLocks noChangeAspect="1" noChangeArrowheads="1"/>
          </p:cNvPicPr>
          <p:nvPr/>
        </p:nvPicPr>
        <p:blipFill>
          <a:blip r:embed="rId4" cstate="print">
            <a:extLst/>
          </a:blip>
          <a:srcRect/>
          <a:stretch>
            <a:fillRect/>
          </a:stretch>
        </p:blipFill>
        <p:spPr>
          <a:xfrm>
            <a:off x="7086600" y="1855582"/>
            <a:ext cx="3581400" cy="4496441"/>
          </a:xfrm>
          <a:prstGeom prst="rect">
            <a:avLst/>
          </a:prstGeom>
          <a:effectLst>
            <a:softEdge rad="112500"/>
          </a:effectLst>
        </p:spPr>
      </p:pic>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r>
              <a:rPr lang="en-US" sz="44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Ideas for Replicating </a:t>
            </a:r>
          </a:p>
        </p:txBody>
      </p:sp>
      <p:sp>
        <p:nvSpPr>
          <p:cNvPr id="153" name="Shape 153"/>
          <p:cNvSpPr txBox="1">
            <a:spLocks noGrp="1"/>
          </p:cNvSpPr>
          <p:nvPr>
            <p:ph type="body" idx="1"/>
          </p:nvPr>
        </p:nvSpPr>
        <p:spPr>
          <a:xfrm>
            <a:off x="838200" y="1825625"/>
            <a:ext cx="10515599" cy="4351338"/>
          </a:xfrm>
          <a:prstGeom prst="rect">
            <a:avLst/>
          </a:prstGeom>
          <a:noFill/>
          <a:ln>
            <a:noFill/>
          </a:ln>
        </p:spPr>
        <p:txBody>
          <a:bodyPr lIns="91425" tIns="45700" rIns="91425" bIns="45700" anchor="t" anchorCtr="0">
            <a:noAutofit/>
          </a:bodyPr>
          <a:lstStyle/>
          <a:p>
            <a:pPr marL="457200" marR="0" lvl="0" indent="-406400" algn="l" rtl="0">
              <a:lnSpc>
                <a:spcPct val="90000"/>
              </a:lnSpc>
              <a:spcBef>
                <a:spcPts val="0"/>
              </a:spcBef>
              <a:buClr>
                <a:schemeClr val="dk1"/>
              </a:buClr>
              <a:buSzPct val="100000"/>
              <a:buFont typeface="Calibri"/>
              <a:buChar char="•"/>
            </a:pPr>
            <a:r>
              <a:rPr lang="en-US" sz="2800" dirty="0">
                <a:solidFill>
                  <a:schemeClr val="accent5"/>
                </a:solidFill>
                <a:latin typeface="Andalus" panose="02020603050405020304" pitchFamily="18" charset="-78"/>
                <a:ea typeface="Calibri"/>
                <a:cs typeface="Andalus" panose="02020603050405020304" pitchFamily="18" charset="-78"/>
                <a:sym typeface="Calibri"/>
              </a:rPr>
              <a:t>Look for opportunities to build relationships with local schools</a:t>
            </a:r>
          </a:p>
          <a:p>
            <a:pPr marL="457200" marR="0" lvl="0" indent="-406400" algn="l" rtl="0">
              <a:lnSpc>
                <a:spcPct val="90000"/>
              </a:lnSpc>
              <a:spcBef>
                <a:spcPts val="0"/>
              </a:spcBef>
              <a:buClr>
                <a:schemeClr val="dk1"/>
              </a:buClr>
              <a:buSzPct val="100000"/>
              <a:buFont typeface="Calibri"/>
              <a:buChar char="•"/>
            </a:pPr>
            <a:r>
              <a:rPr lang="en-US" sz="2800" dirty="0">
                <a:solidFill>
                  <a:schemeClr val="accent5"/>
                </a:solidFill>
                <a:latin typeface="Andalus" panose="02020603050405020304" pitchFamily="18" charset="-78"/>
                <a:ea typeface="Calibri"/>
                <a:cs typeface="Andalus" panose="02020603050405020304" pitchFamily="18" charset="-78"/>
                <a:sym typeface="Calibri"/>
              </a:rPr>
              <a:t>Listen to needs of school</a:t>
            </a:r>
          </a:p>
          <a:p>
            <a:pPr marL="457200" marR="0" lvl="0" indent="-406400" algn="l" rtl="0">
              <a:lnSpc>
                <a:spcPct val="90000"/>
              </a:lnSpc>
              <a:spcBef>
                <a:spcPts val="0"/>
              </a:spcBef>
              <a:buClr>
                <a:schemeClr val="dk1"/>
              </a:buClr>
              <a:buSzPct val="100000"/>
              <a:buFont typeface="Calibri"/>
              <a:buChar char="•"/>
            </a:pPr>
            <a:r>
              <a:rPr lang="en-US" sz="2800" dirty="0">
                <a:solidFill>
                  <a:schemeClr val="accent5"/>
                </a:solidFill>
                <a:latin typeface="Andalus" panose="02020603050405020304" pitchFamily="18" charset="-78"/>
                <a:ea typeface="Calibri"/>
                <a:cs typeface="Andalus" panose="02020603050405020304" pitchFamily="18" charset="-78"/>
                <a:sym typeface="Calibri"/>
              </a:rPr>
              <a:t>Review research on mentoring</a:t>
            </a:r>
          </a:p>
          <a:p>
            <a:pPr marL="457200" marR="0" lvl="0" indent="-406400" algn="l" rtl="0">
              <a:lnSpc>
                <a:spcPct val="90000"/>
              </a:lnSpc>
              <a:spcBef>
                <a:spcPts val="0"/>
              </a:spcBef>
              <a:buClr>
                <a:schemeClr val="dk1"/>
              </a:buClr>
              <a:buSzPct val="100000"/>
              <a:buFont typeface="Calibri"/>
              <a:buChar char="•"/>
            </a:pPr>
            <a:r>
              <a:rPr lang="en-US" sz="2800" dirty="0">
                <a:solidFill>
                  <a:schemeClr val="accent5"/>
                </a:solidFill>
                <a:latin typeface="Andalus" panose="02020603050405020304" pitchFamily="18" charset="-78"/>
                <a:ea typeface="Calibri"/>
                <a:cs typeface="Andalus" panose="02020603050405020304" pitchFamily="18" charset="-78"/>
                <a:sym typeface="Calibri"/>
              </a:rPr>
              <a:t>Develop partnership based on needs and best practices</a:t>
            </a:r>
          </a:p>
          <a:p>
            <a:pPr marL="457200" marR="0" lvl="0" indent="-406400" algn="l" rtl="0">
              <a:lnSpc>
                <a:spcPct val="90000"/>
              </a:lnSpc>
              <a:spcBef>
                <a:spcPts val="0"/>
              </a:spcBef>
              <a:buClr>
                <a:schemeClr val="dk1"/>
              </a:buClr>
              <a:buSzPct val="100000"/>
              <a:buFont typeface="Calibri"/>
              <a:buChar char="•"/>
            </a:pPr>
            <a:r>
              <a:rPr lang="en-US" sz="2800" dirty="0">
                <a:solidFill>
                  <a:schemeClr val="accent5"/>
                </a:solidFill>
                <a:latin typeface="Andalus" panose="02020603050405020304" pitchFamily="18" charset="-78"/>
                <a:ea typeface="Calibri"/>
                <a:cs typeface="Andalus" panose="02020603050405020304" pitchFamily="18" charset="-78"/>
                <a:sym typeface="Calibri"/>
              </a:rPr>
              <a:t>Find positive, reliable </a:t>
            </a:r>
            <a:r>
              <a:rPr lang="en-US" sz="2800" dirty="0" smtClean="0">
                <a:solidFill>
                  <a:schemeClr val="accent5"/>
                </a:solidFill>
                <a:latin typeface="Andalus" panose="02020603050405020304" pitchFamily="18" charset="-78"/>
                <a:ea typeface="Calibri"/>
                <a:cs typeface="Andalus" panose="02020603050405020304" pitchFamily="18" charset="-78"/>
                <a:sym typeface="Calibri"/>
              </a:rPr>
              <a:t>mentors; think of personalities and goals when matching with schools</a:t>
            </a:r>
            <a:endParaRPr lang="en-US" sz="2800" dirty="0">
              <a:solidFill>
                <a:schemeClr val="accent5"/>
              </a:solidFill>
              <a:latin typeface="Andalus" panose="02020603050405020304" pitchFamily="18" charset="-78"/>
              <a:ea typeface="Calibri"/>
              <a:cs typeface="Andalus" panose="02020603050405020304" pitchFamily="18" charset="-78"/>
              <a:sym typeface="Calibri"/>
            </a:endParaRPr>
          </a:p>
          <a:p>
            <a:pPr marL="457200" marR="0" lvl="0" indent="-406400" algn="l" rtl="0">
              <a:lnSpc>
                <a:spcPct val="90000"/>
              </a:lnSpc>
              <a:spcBef>
                <a:spcPts val="0"/>
              </a:spcBef>
              <a:buClr>
                <a:schemeClr val="dk1"/>
              </a:buClr>
              <a:buSzPct val="100000"/>
              <a:buFont typeface="Calibri"/>
              <a:buChar char="•"/>
            </a:pPr>
            <a:r>
              <a:rPr lang="en-US" sz="2800" dirty="0">
                <a:solidFill>
                  <a:schemeClr val="accent5"/>
                </a:solidFill>
                <a:latin typeface="Andalus" panose="02020603050405020304" pitchFamily="18" charset="-78"/>
                <a:ea typeface="Calibri"/>
                <a:cs typeface="Andalus" panose="02020603050405020304" pitchFamily="18" charset="-78"/>
                <a:sym typeface="Calibri"/>
              </a:rPr>
              <a:t>Help with logistics </a:t>
            </a:r>
          </a:p>
          <a:p>
            <a:pPr marL="457200" marR="0" lvl="0" indent="-406400" algn="l" rtl="0">
              <a:lnSpc>
                <a:spcPct val="90000"/>
              </a:lnSpc>
              <a:spcBef>
                <a:spcPts val="0"/>
              </a:spcBef>
              <a:buClr>
                <a:schemeClr val="dk1"/>
              </a:buClr>
              <a:buSzPct val="100000"/>
              <a:buFont typeface="Calibri"/>
              <a:buChar char="•"/>
            </a:pPr>
            <a:r>
              <a:rPr lang="en-US" sz="2800" dirty="0">
                <a:solidFill>
                  <a:schemeClr val="accent5"/>
                </a:solidFill>
                <a:latin typeface="Andalus" panose="02020603050405020304" pitchFamily="18" charset="-78"/>
                <a:ea typeface="Calibri"/>
                <a:cs typeface="Andalus" panose="02020603050405020304" pitchFamily="18" charset="-78"/>
                <a:sym typeface="Calibri"/>
              </a:rPr>
              <a:t>Provide tips to mentors (lunch meetings, emails, etc.)</a:t>
            </a:r>
          </a:p>
          <a:p>
            <a:pPr marL="457200" marR="0" lvl="0" indent="-406400" algn="l" rtl="0">
              <a:lnSpc>
                <a:spcPct val="90000"/>
              </a:lnSpc>
              <a:spcBef>
                <a:spcPts val="0"/>
              </a:spcBef>
              <a:buClr>
                <a:schemeClr val="dk1"/>
              </a:buClr>
              <a:buSzPct val="100000"/>
              <a:buFont typeface="Calibri"/>
              <a:buChar char="•"/>
            </a:pPr>
            <a:r>
              <a:rPr lang="en-US" sz="2800" dirty="0">
                <a:solidFill>
                  <a:schemeClr val="accent5"/>
                </a:solidFill>
                <a:latin typeface="Andalus" panose="02020603050405020304" pitchFamily="18" charset="-78"/>
                <a:ea typeface="Calibri"/>
                <a:cs typeface="Andalus" panose="02020603050405020304" pitchFamily="18" charset="-78"/>
                <a:sym typeface="Calibri"/>
              </a:rPr>
              <a:t>Follow-up with schools (emails, phone calls, visits, etc.)</a:t>
            </a:r>
          </a:p>
          <a:p>
            <a:pPr marL="457200" marR="0" lvl="0" indent="-406400" algn="l" rtl="0">
              <a:lnSpc>
                <a:spcPct val="90000"/>
              </a:lnSpc>
              <a:spcBef>
                <a:spcPts val="0"/>
              </a:spcBef>
              <a:buClr>
                <a:schemeClr val="dk1"/>
              </a:buClr>
              <a:buSzPct val="100000"/>
              <a:buFont typeface="Calibri"/>
              <a:buChar char="•"/>
            </a:pPr>
            <a:r>
              <a:rPr lang="en-US" sz="2800" dirty="0">
                <a:solidFill>
                  <a:schemeClr val="accent5"/>
                </a:solidFill>
                <a:latin typeface="Andalus" panose="02020603050405020304" pitchFamily="18" charset="-78"/>
                <a:ea typeface="Calibri"/>
                <a:cs typeface="Andalus" panose="02020603050405020304" pitchFamily="18" charset="-78"/>
                <a:sym typeface="Calibri"/>
              </a:rPr>
              <a:t>Follow-up with mentors (emails, lunch meetings, etc.)</a:t>
            </a:r>
          </a:p>
          <a:p>
            <a:pPr marL="457200" marR="0" lvl="0" indent="-406400" algn="l" rtl="0">
              <a:lnSpc>
                <a:spcPct val="90000"/>
              </a:lnSpc>
              <a:spcBef>
                <a:spcPts val="0"/>
              </a:spcBef>
              <a:buClr>
                <a:schemeClr val="dk1"/>
              </a:buClr>
              <a:buSzPct val="100000"/>
              <a:buFont typeface="Calibri"/>
              <a:buChar char="•"/>
            </a:pPr>
            <a:r>
              <a:rPr lang="en-US" sz="2800" dirty="0">
                <a:solidFill>
                  <a:schemeClr val="accent5"/>
                </a:solidFill>
                <a:latin typeface="Andalus" panose="02020603050405020304" pitchFamily="18" charset="-78"/>
                <a:ea typeface="Calibri"/>
                <a:cs typeface="Andalus" panose="02020603050405020304" pitchFamily="18" charset="-78"/>
                <a:sym typeface="Calibri"/>
              </a:rPr>
              <a:t>Be willing to make changes if needed</a:t>
            </a:r>
          </a:p>
        </p:txBody>
      </p:sp>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r>
              <a:rPr lang="en-US" sz="44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References</a:t>
            </a:r>
          </a:p>
        </p:txBody>
      </p:sp>
      <p:sp>
        <p:nvSpPr>
          <p:cNvPr id="159" name="Shape 159"/>
          <p:cNvSpPr txBox="1">
            <a:spLocks noGrp="1"/>
          </p:cNvSpPr>
          <p:nvPr>
            <p:ph type="body" idx="1"/>
          </p:nvPr>
        </p:nvSpPr>
        <p:spPr>
          <a:xfrm>
            <a:off x="838200" y="1825625"/>
            <a:ext cx="10515599" cy="4351338"/>
          </a:xfrm>
          <a:prstGeom prst="rect">
            <a:avLst/>
          </a:prstGeom>
          <a:noFill/>
          <a:ln>
            <a:noFill/>
          </a:ln>
        </p:spPr>
        <p:txBody>
          <a:bodyPr lIns="91425" tIns="45700" rIns="91425" bIns="45700" anchor="t" anchorCtr="0">
            <a:noAutofit/>
          </a:bodyPr>
          <a:lstStyle/>
          <a:p>
            <a:pPr marL="0" marR="0" lvl="0" indent="0" rtl="0">
              <a:lnSpc>
                <a:spcPct val="90000"/>
              </a:lnSpc>
              <a:spcBef>
                <a:spcPts val="0"/>
              </a:spcBef>
              <a:buClr>
                <a:schemeClr val="dk1"/>
              </a:buClr>
              <a:buSzPct val="100000"/>
              <a:buNone/>
            </a:pPr>
            <a:r>
              <a:rPr lang="en-US" sz="28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Anastasia, T. T., Skinner, R. L., &amp; </a:t>
            </a:r>
            <a:r>
              <a:rPr lang="en-US" sz="2800" b="0" i="0" u="none" strike="noStrike" cap="none" baseline="0" dirty="0" err="1">
                <a:solidFill>
                  <a:schemeClr val="accent5"/>
                </a:solidFill>
                <a:latin typeface="Andalus" panose="02020603050405020304" pitchFamily="18" charset="-78"/>
                <a:ea typeface="Calibri"/>
                <a:cs typeface="Andalus" panose="02020603050405020304" pitchFamily="18" charset="-78"/>
                <a:sym typeface="Calibri"/>
              </a:rPr>
              <a:t>Mundhenk</a:t>
            </a:r>
            <a:r>
              <a:rPr lang="en-US" sz="28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 S. E. (2012). Youth   	mentoring: Program and mentor best practices. </a:t>
            </a:r>
            <a:r>
              <a:rPr lang="en-US" sz="2800" b="0" i="1"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Journal</a:t>
            </a:r>
            <a:r>
              <a:rPr lang="en-US" sz="2800" i="1" dirty="0">
                <a:solidFill>
                  <a:schemeClr val="accent5"/>
                </a:solidFill>
                <a:latin typeface="Andalus" panose="02020603050405020304" pitchFamily="18" charset="-78"/>
                <a:ea typeface="Calibri"/>
                <a:cs typeface="Andalus" panose="02020603050405020304" pitchFamily="18" charset="-78"/>
                <a:sym typeface="Calibri"/>
              </a:rPr>
              <a:t> </a:t>
            </a:r>
            <a:r>
              <a:rPr lang="en-US" sz="2800" b="0" i="1"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of </a:t>
            </a:r>
            <a:r>
              <a:rPr lang="en-US" sz="2800" b="0" i="1" u="none" strike="noStrike" cap="none" baseline="0" dirty="0" smtClean="0">
                <a:solidFill>
                  <a:schemeClr val="accent5"/>
                </a:solidFill>
                <a:latin typeface="Andalus" panose="02020603050405020304" pitchFamily="18" charset="-78"/>
                <a:ea typeface="Calibri"/>
                <a:cs typeface="Andalus" panose="02020603050405020304" pitchFamily="18" charset="-78"/>
                <a:sym typeface="Calibri"/>
              </a:rPr>
              <a:t>	</a:t>
            </a:r>
            <a:r>
              <a:rPr lang="en-US" sz="2800" i="1" dirty="0" smtClean="0">
                <a:solidFill>
                  <a:schemeClr val="accent5"/>
                </a:solidFill>
                <a:latin typeface="Andalus" panose="02020603050405020304" pitchFamily="18" charset="-78"/>
                <a:ea typeface="Calibri"/>
                <a:cs typeface="Andalus" panose="02020603050405020304" pitchFamily="18" charset="-78"/>
                <a:sym typeface="Calibri"/>
              </a:rPr>
              <a:t>Family </a:t>
            </a:r>
            <a:r>
              <a:rPr lang="en-US" sz="2800" b="0" i="1" u="none" strike="noStrike" cap="none" baseline="0" dirty="0" smtClean="0">
                <a:solidFill>
                  <a:schemeClr val="accent5"/>
                </a:solidFill>
                <a:latin typeface="Andalus" panose="02020603050405020304" pitchFamily="18" charset="-78"/>
                <a:ea typeface="Calibri"/>
                <a:cs typeface="Andalus" panose="02020603050405020304" pitchFamily="18" charset="-78"/>
                <a:sym typeface="Calibri"/>
              </a:rPr>
              <a:t>and </a:t>
            </a:r>
            <a:r>
              <a:rPr lang="en-US" sz="2800" b="0" i="1"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Consumer Sciences, 104</a:t>
            </a:r>
            <a:r>
              <a:rPr lang="en-US" sz="28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(2), 38-44. </a:t>
            </a:r>
          </a:p>
          <a:p>
            <a:pPr marL="228600" marR="0" lvl="0" indent="-50800" algn="l" rtl="0">
              <a:lnSpc>
                <a:spcPct val="90000"/>
              </a:lnSpc>
              <a:spcBef>
                <a:spcPts val="1000"/>
              </a:spcBef>
              <a:buClr>
                <a:schemeClr val="dk1"/>
              </a:buClr>
              <a:buFont typeface="Arial"/>
              <a:buNone/>
            </a:pPr>
            <a:endParaRPr sz="2800" b="0" i="0" u="none" strike="noStrike" cap="none" baseline="0" dirty="0">
              <a:solidFill>
                <a:schemeClr val="dk1"/>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r>
              <a:rPr lang="en-US" sz="4400" b="0" i="0" u="none" strike="noStrike" cap="none" baseline="0" dirty="0" smtClean="0">
                <a:solidFill>
                  <a:schemeClr val="accent5"/>
                </a:solidFill>
                <a:latin typeface="Andalus" panose="02020603050405020304" pitchFamily="18" charset="-78"/>
                <a:ea typeface="Calibri"/>
                <a:cs typeface="Andalus" panose="02020603050405020304" pitchFamily="18" charset="-78"/>
                <a:sym typeface="Calibri"/>
              </a:rPr>
              <a:t>Presenters</a:t>
            </a:r>
            <a:endParaRPr lang="en-US" sz="44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endParaRPr>
          </a:p>
        </p:txBody>
      </p:sp>
      <p:sp>
        <p:nvSpPr>
          <p:cNvPr id="165" name="Shape 165"/>
          <p:cNvSpPr txBox="1">
            <a:spLocks noGrp="1"/>
          </p:cNvSpPr>
          <p:nvPr>
            <p:ph type="body" idx="1"/>
          </p:nvPr>
        </p:nvSpPr>
        <p:spPr>
          <a:xfrm>
            <a:off x="838200" y="1825625"/>
            <a:ext cx="5181600" cy="1984375"/>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1800" dirty="0" smtClean="0">
                <a:solidFill>
                  <a:schemeClr val="accent5"/>
                </a:solidFill>
                <a:latin typeface="Andalus" panose="02020603050405020304" pitchFamily="18" charset="-78"/>
                <a:ea typeface="Calibri"/>
                <a:cs typeface="Andalus" panose="02020603050405020304" pitchFamily="18" charset="-78"/>
                <a:sym typeface="Calibri"/>
              </a:rPr>
              <a:t>Traceel Andrews</a:t>
            </a:r>
          </a:p>
          <a:p>
            <a:pPr marL="0" marR="0" lvl="0" indent="0" algn="ctr" rtl="0">
              <a:lnSpc>
                <a:spcPct val="90000"/>
              </a:lnSpc>
              <a:spcBef>
                <a:spcPts val="0"/>
              </a:spcBef>
              <a:buClr>
                <a:schemeClr val="dk1"/>
              </a:buClr>
              <a:buSzPct val="25000"/>
              <a:buFont typeface="Arial"/>
              <a:buNone/>
            </a:pPr>
            <a:r>
              <a:rPr lang="en-US" sz="1800" dirty="0" smtClean="0">
                <a:solidFill>
                  <a:schemeClr val="accent5"/>
                </a:solidFill>
                <a:latin typeface="Andalus" panose="02020603050405020304" pitchFamily="18" charset="-78"/>
                <a:ea typeface="Calibri"/>
                <a:cs typeface="Andalus" panose="02020603050405020304" pitchFamily="18" charset="-78"/>
                <a:sym typeface="Calibri"/>
              </a:rPr>
              <a:t>Cadet Recruiting Sergeant</a:t>
            </a:r>
            <a:endParaRPr lang="en-US" sz="1800" dirty="0">
              <a:solidFill>
                <a:schemeClr val="accent5"/>
              </a:solidFill>
              <a:latin typeface="Andalus" panose="02020603050405020304" pitchFamily="18" charset="-78"/>
              <a:ea typeface="Calibri"/>
              <a:cs typeface="Andalus" panose="02020603050405020304" pitchFamily="18" charset="-78"/>
              <a:sym typeface="Calibri"/>
            </a:endParaRPr>
          </a:p>
          <a:p>
            <a:pPr marL="0" marR="0" lvl="0" indent="0" algn="ctr" rtl="0">
              <a:lnSpc>
                <a:spcPct val="90000"/>
              </a:lnSpc>
              <a:spcBef>
                <a:spcPts val="0"/>
              </a:spcBef>
              <a:buClr>
                <a:schemeClr val="dk1"/>
              </a:buClr>
              <a:buSzPct val="25000"/>
              <a:buFont typeface="Arial"/>
              <a:buNone/>
            </a:pPr>
            <a:endParaRPr lang="en-US" sz="1800" dirty="0" smtClean="0">
              <a:solidFill>
                <a:schemeClr val="accent5"/>
              </a:solidFill>
              <a:latin typeface="Andalus" panose="02020603050405020304" pitchFamily="18" charset="-78"/>
              <a:ea typeface="Calibri"/>
              <a:cs typeface="Andalus" panose="02020603050405020304" pitchFamily="18" charset="-78"/>
              <a:sym typeface="Calibri"/>
            </a:endParaRPr>
          </a:p>
          <a:p>
            <a:pPr marL="0" marR="0" lvl="0" indent="0" algn="ctr" rtl="0">
              <a:lnSpc>
                <a:spcPct val="90000"/>
              </a:lnSpc>
              <a:spcBef>
                <a:spcPts val="0"/>
              </a:spcBef>
              <a:buClr>
                <a:schemeClr val="dk1"/>
              </a:buClr>
              <a:buSzPct val="25000"/>
              <a:buFont typeface="Arial"/>
              <a:buNone/>
            </a:pPr>
            <a:endParaRPr lang="en-US" sz="1800" dirty="0" smtClean="0">
              <a:solidFill>
                <a:schemeClr val="accent5"/>
              </a:solidFill>
              <a:latin typeface="Andalus" panose="02020603050405020304" pitchFamily="18" charset="-78"/>
              <a:ea typeface="Calibri"/>
              <a:cs typeface="Andalus" panose="02020603050405020304" pitchFamily="18" charset="-78"/>
              <a:sym typeface="Calibri"/>
            </a:endParaRPr>
          </a:p>
          <a:p>
            <a:pPr marL="0" lvl="0" indent="0" algn="ctr">
              <a:spcBef>
                <a:spcPts val="0"/>
              </a:spcBef>
              <a:buSzPct val="25000"/>
              <a:buNone/>
            </a:pPr>
            <a:r>
              <a:rPr lang="en-US" sz="1800" dirty="0">
                <a:solidFill>
                  <a:schemeClr val="accent5"/>
                </a:solidFill>
                <a:latin typeface="Andalus" panose="02020603050405020304" pitchFamily="18" charset="-78"/>
                <a:ea typeface="Calibri"/>
                <a:cs typeface="Andalus" panose="02020603050405020304" pitchFamily="18" charset="-78"/>
                <a:sym typeface="Calibri"/>
              </a:rPr>
              <a:t>Matthew </a:t>
            </a:r>
            <a:r>
              <a:rPr lang="en-US" sz="1800" dirty="0" smtClean="0">
                <a:solidFill>
                  <a:schemeClr val="accent5"/>
                </a:solidFill>
                <a:latin typeface="Andalus" panose="02020603050405020304" pitchFamily="18" charset="-78"/>
                <a:ea typeface="Calibri"/>
                <a:cs typeface="Andalus" panose="02020603050405020304" pitchFamily="18" charset="-78"/>
                <a:sym typeface="Calibri"/>
              </a:rPr>
              <a:t>Harris</a:t>
            </a:r>
            <a:endParaRPr lang="en-US" sz="1800" dirty="0">
              <a:solidFill>
                <a:schemeClr val="accent5"/>
              </a:solidFill>
              <a:latin typeface="Andalus" panose="02020603050405020304" pitchFamily="18" charset="-78"/>
              <a:ea typeface="Calibri"/>
              <a:cs typeface="Andalus" panose="02020603050405020304" pitchFamily="18" charset="-78"/>
              <a:sym typeface="Calibri"/>
            </a:endParaRPr>
          </a:p>
          <a:p>
            <a:pPr marL="0" lvl="0" indent="0" algn="ctr">
              <a:spcBef>
                <a:spcPts val="0"/>
              </a:spcBef>
              <a:buSzPct val="25000"/>
              <a:buNone/>
            </a:pPr>
            <a:r>
              <a:rPr lang="en-US" sz="1800" dirty="0" smtClean="0">
                <a:solidFill>
                  <a:schemeClr val="accent5"/>
                </a:solidFill>
                <a:latin typeface="Andalus" panose="02020603050405020304" pitchFamily="18" charset="-78"/>
                <a:ea typeface="Calibri"/>
                <a:cs typeface="Andalus" panose="02020603050405020304" pitchFamily="18" charset="-78"/>
                <a:sym typeface="Calibri"/>
              </a:rPr>
              <a:t>Cadet Squad Corporal</a:t>
            </a:r>
            <a:endParaRPr lang="en-US" sz="1800" dirty="0">
              <a:solidFill>
                <a:schemeClr val="accent5"/>
              </a:solidFill>
              <a:latin typeface="Andalus" panose="02020603050405020304" pitchFamily="18" charset="-78"/>
              <a:ea typeface="Calibri"/>
              <a:cs typeface="Andalus" panose="02020603050405020304" pitchFamily="18" charset="-78"/>
              <a:sym typeface="Calibri"/>
            </a:endParaRPr>
          </a:p>
          <a:p>
            <a:pPr marL="0" marR="0" lvl="0" indent="0" algn="ctr" rtl="0">
              <a:lnSpc>
                <a:spcPct val="90000"/>
              </a:lnSpc>
              <a:spcBef>
                <a:spcPts val="0"/>
              </a:spcBef>
              <a:buClr>
                <a:schemeClr val="dk1"/>
              </a:buClr>
              <a:buSzPct val="25000"/>
              <a:buFont typeface="Arial"/>
              <a:buNone/>
            </a:pPr>
            <a:endParaRPr lang="en-US" sz="2400" dirty="0">
              <a:solidFill>
                <a:schemeClr val="accent5"/>
              </a:solidFill>
              <a:latin typeface="Calibri"/>
              <a:ea typeface="Calibri"/>
              <a:cs typeface="Calibri"/>
              <a:sym typeface="Calibri"/>
            </a:endParaRPr>
          </a:p>
        </p:txBody>
      </p:sp>
      <p:sp>
        <p:nvSpPr>
          <p:cNvPr id="2" name="Text Placeholder 1"/>
          <p:cNvSpPr>
            <a:spLocks noGrp="1"/>
          </p:cNvSpPr>
          <p:nvPr>
            <p:ph type="body" idx="2"/>
          </p:nvPr>
        </p:nvSpPr>
        <p:spPr>
          <a:xfrm>
            <a:off x="6172200" y="1825625"/>
            <a:ext cx="5181600" cy="2441575"/>
          </a:xfrm>
        </p:spPr>
        <p:txBody>
          <a:bodyPr/>
          <a:lstStyle/>
          <a:p>
            <a:pPr marL="0" lvl="0" indent="0" algn="ctr">
              <a:spcBef>
                <a:spcPts val="0"/>
              </a:spcBef>
              <a:buSzPct val="25000"/>
              <a:buNone/>
            </a:pPr>
            <a:r>
              <a:rPr lang="en-US" sz="1800" dirty="0">
                <a:solidFill>
                  <a:schemeClr val="accent5"/>
                </a:solidFill>
                <a:latin typeface="Andalus" panose="02020603050405020304" pitchFamily="18" charset="-78"/>
                <a:ea typeface="Calibri"/>
                <a:cs typeface="Andalus" panose="02020603050405020304" pitchFamily="18" charset="-78"/>
                <a:sym typeface="Calibri"/>
              </a:rPr>
              <a:t>Ra’Shaud </a:t>
            </a:r>
            <a:r>
              <a:rPr lang="en-US" sz="1800" dirty="0" smtClean="0">
                <a:solidFill>
                  <a:schemeClr val="accent5"/>
                </a:solidFill>
                <a:latin typeface="Andalus" panose="02020603050405020304" pitchFamily="18" charset="-78"/>
                <a:ea typeface="Calibri"/>
                <a:cs typeface="Andalus" panose="02020603050405020304" pitchFamily="18" charset="-78"/>
                <a:sym typeface="Calibri"/>
              </a:rPr>
              <a:t>Graham</a:t>
            </a:r>
          </a:p>
          <a:p>
            <a:pPr marL="0" lvl="0" indent="0" algn="ctr">
              <a:spcBef>
                <a:spcPts val="0"/>
              </a:spcBef>
              <a:buSzPct val="25000"/>
              <a:buNone/>
            </a:pPr>
            <a:r>
              <a:rPr lang="en-US" sz="1800" dirty="0" smtClean="0">
                <a:solidFill>
                  <a:schemeClr val="accent5"/>
                </a:solidFill>
                <a:latin typeface="Andalus" panose="02020603050405020304" pitchFamily="18" charset="-78"/>
                <a:ea typeface="Calibri"/>
                <a:cs typeface="Andalus" panose="02020603050405020304" pitchFamily="18" charset="-78"/>
                <a:sym typeface="Calibri"/>
              </a:rPr>
              <a:t>Cadet </a:t>
            </a:r>
            <a:r>
              <a:rPr lang="en-US" sz="1800" dirty="0">
                <a:solidFill>
                  <a:schemeClr val="accent5"/>
                </a:solidFill>
                <a:latin typeface="Andalus" panose="02020603050405020304" pitchFamily="18" charset="-78"/>
                <a:ea typeface="Calibri"/>
                <a:cs typeface="Andalus" panose="02020603050405020304" pitchFamily="18" charset="-78"/>
                <a:sym typeface="Calibri"/>
              </a:rPr>
              <a:t>Platoon </a:t>
            </a:r>
            <a:r>
              <a:rPr lang="en-US" sz="1800" dirty="0" smtClean="0">
                <a:solidFill>
                  <a:schemeClr val="accent5"/>
                </a:solidFill>
                <a:latin typeface="Andalus" panose="02020603050405020304" pitchFamily="18" charset="-78"/>
                <a:ea typeface="Calibri"/>
                <a:cs typeface="Andalus" panose="02020603050405020304" pitchFamily="18" charset="-78"/>
                <a:sym typeface="Calibri"/>
              </a:rPr>
              <a:t>Sergeant</a:t>
            </a:r>
          </a:p>
          <a:p>
            <a:pPr marL="0" lvl="0" indent="0" algn="ctr">
              <a:spcBef>
                <a:spcPts val="0"/>
              </a:spcBef>
              <a:buSzPct val="25000"/>
              <a:buNone/>
            </a:pPr>
            <a:endParaRPr lang="en-US" sz="1800" dirty="0" smtClean="0">
              <a:solidFill>
                <a:schemeClr val="accent5"/>
              </a:solidFill>
              <a:latin typeface="Andalus" panose="02020603050405020304" pitchFamily="18" charset="-78"/>
              <a:ea typeface="Calibri"/>
              <a:cs typeface="Andalus" panose="02020603050405020304" pitchFamily="18" charset="-78"/>
              <a:sym typeface="Calibri"/>
            </a:endParaRPr>
          </a:p>
          <a:p>
            <a:pPr marL="0" lvl="0" indent="0" algn="ctr">
              <a:spcBef>
                <a:spcPts val="0"/>
              </a:spcBef>
              <a:buSzPct val="25000"/>
              <a:buNone/>
            </a:pPr>
            <a:endParaRPr lang="en-US" sz="1800" dirty="0">
              <a:solidFill>
                <a:schemeClr val="accent5"/>
              </a:solidFill>
              <a:latin typeface="Andalus" panose="02020603050405020304" pitchFamily="18" charset="-78"/>
              <a:ea typeface="Calibri"/>
              <a:cs typeface="Andalus" panose="02020603050405020304" pitchFamily="18" charset="-78"/>
              <a:sym typeface="Calibri"/>
            </a:endParaRPr>
          </a:p>
          <a:p>
            <a:pPr marL="0" indent="0" algn="ctr">
              <a:spcBef>
                <a:spcPts val="0"/>
              </a:spcBef>
              <a:buSzPct val="25000"/>
              <a:buNone/>
            </a:pPr>
            <a:r>
              <a:rPr lang="en-US" sz="1800" dirty="0">
                <a:solidFill>
                  <a:schemeClr val="accent5"/>
                </a:solidFill>
                <a:latin typeface="Andalus" panose="02020603050405020304" pitchFamily="18" charset="-78"/>
                <a:ea typeface="Calibri"/>
                <a:cs typeface="Andalus" panose="02020603050405020304" pitchFamily="18" charset="-78"/>
                <a:sym typeface="Calibri"/>
              </a:rPr>
              <a:t>James McManus</a:t>
            </a:r>
          </a:p>
          <a:p>
            <a:pPr marL="0" indent="0" algn="ctr">
              <a:spcBef>
                <a:spcPts val="0"/>
              </a:spcBef>
              <a:buSzPct val="25000"/>
              <a:buNone/>
            </a:pPr>
            <a:r>
              <a:rPr lang="en-US" sz="1800" dirty="0">
                <a:solidFill>
                  <a:schemeClr val="accent5"/>
                </a:solidFill>
                <a:latin typeface="Andalus" panose="02020603050405020304" pitchFamily="18" charset="-78"/>
                <a:ea typeface="Calibri"/>
                <a:cs typeface="Andalus" panose="02020603050405020304" pitchFamily="18" charset="-78"/>
                <a:sym typeface="Calibri"/>
              </a:rPr>
              <a:t>Cadet Master Sergeant </a:t>
            </a:r>
            <a:r>
              <a:rPr lang="en-US" sz="1800" dirty="0" smtClean="0">
                <a:solidFill>
                  <a:schemeClr val="accent5"/>
                </a:solidFill>
                <a:latin typeface="Andalus" panose="02020603050405020304" pitchFamily="18" charset="-78"/>
                <a:ea typeface="Calibri"/>
                <a:cs typeface="Andalus" panose="02020603050405020304" pitchFamily="18" charset="-78"/>
                <a:sym typeface="Calibri"/>
              </a:rPr>
              <a:t>&amp; </a:t>
            </a:r>
            <a:endParaRPr lang="en-US" sz="1800" dirty="0" smtClean="0">
              <a:solidFill>
                <a:schemeClr val="accent5"/>
              </a:solidFill>
              <a:latin typeface="Andalus" panose="02020603050405020304" pitchFamily="18" charset="-78"/>
              <a:ea typeface="Calibri"/>
              <a:cs typeface="Andalus" panose="02020603050405020304" pitchFamily="18" charset="-78"/>
              <a:sym typeface="Calibri"/>
            </a:endParaRPr>
          </a:p>
          <a:p>
            <a:pPr marL="0" indent="0" algn="ctr">
              <a:spcBef>
                <a:spcPts val="0"/>
              </a:spcBef>
              <a:buSzPct val="25000"/>
              <a:buNone/>
            </a:pPr>
            <a:r>
              <a:rPr lang="en-US" sz="1800" dirty="0" smtClean="0">
                <a:solidFill>
                  <a:schemeClr val="accent5"/>
                </a:solidFill>
                <a:latin typeface="Andalus" panose="02020603050405020304" pitchFamily="18" charset="-78"/>
                <a:ea typeface="Calibri"/>
                <a:cs typeface="Andalus" panose="02020603050405020304" pitchFamily="18" charset="-78"/>
                <a:sym typeface="Calibri"/>
              </a:rPr>
              <a:t>Regimental Public Affairs </a:t>
            </a:r>
            <a:r>
              <a:rPr lang="en-US" sz="1800" dirty="0">
                <a:solidFill>
                  <a:schemeClr val="accent5"/>
                </a:solidFill>
                <a:latin typeface="Andalus" panose="02020603050405020304" pitchFamily="18" charset="-78"/>
                <a:ea typeface="Calibri"/>
                <a:cs typeface="Andalus" panose="02020603050405020304" pitchFamily="18" charset="-78"/>
                <a:sym typeface="Calibri"/>
              </a:rPr>
              <a:t>NCO</a:t>
            </a:r>
          </a:p>
          <a:p>
            <a:endParaRPr lang="en-US" dirty="0"/>
          </a:p>
        </p:txBody>
      </p:sp>
      <p:sp>
        <p:nvSpPr>
          <p:cNvPr id="3" name="TextBox 2"/>
          <p:cNvSpPr txBox="1"/>
          <p:nvPr/>
        </p:nvSpPr>
        <p:spPr>
          <a:xfrm flipH="1">
            <a:off x="3848099" y="5181600"/>
            <a:ext cx="4495800" cy="923330"/>
          </a:xfrm>
          <a:prstGeom prst="rect">
            <a:avLst/>
          </a:prstGeom>
          <a:noFill/>
        </p:spPr>
        <p:txBody>
          <a:bodyPr wrap="square" rtlCol="0">
            <a:spAutoFit/>
          </a:bodyPr>
          <a:lstStyle/>
          <a:p>
            <a:pPr algn="ctr"/>
            <a:r>
              <a:rPr lang="en-US" sz="1800" dirty="0" smtClean="0">
                <a:solidFill>
                  <a:schemeClr val="accent5"/>
                </a:solidFill>
                <a:latin typeface="Andalus" panose="02020603050405020304" pitchFamily="18" charset="-78"/>
                <a:cs typeface="Andalus" panose="02020603050405020304" pitchFamily="18" charset="-78"/>
              </a:rPr>
              <a:t>Tammy J. Graham, </a:t>
            </a:r>
            <a:r>
              <a:rPr lang="en-US" sz="1800" dirty="0" err="1" smtClean="0">
                <a:solidFill>
                  <a:schemeClr val="accent5"/>
                </a:solidFill>
                <a:latin typeface="Andalus" panose="02020603050405020304" pitchFamily="18" charset="-78"/>
                <a:cs typeface="Andalus" panose="02020603050405020304" pitchFamily="18" charset="-78"/>
              </a:rPr>
              <a:t>Ed.D</a:t>
            </a:r>
            <a:r>
              <a:rPr lang="en-US" sz="1800" dirty="0" smtClean="0">
                <a:solidFill>
                  <a:schemeClr val="accent5"/>
                </a:solidFill>
                <a:latin typeface="Andalus" panose="02020603050405020304" pitchFamily="18" charset="-78"/>
                <a:cs typeface="Andalus" panose="02020603050405020304" pitchFamily="18" charset="-78"/>
              </a:rPr>
              <a:t>.</a:t>
            </a:r>
          </a:p>
          <a:p>
            <a:pPr algn="ctr"/>
            <a:r>
              <a:rPr lang="en-US" sz="1800" dirty="0" smtClean="0">
                <a:solidFill>
                  <a:schemeClr val="accent5"/>
                </a:solidFill>
                <a:latin typeface="Andalus" panose="02020603050405020304" pitchFamily="18" charset="-78"/>
                <a:cs typeface="Andalus" panose="02020603050405020304" pitchFamily="18" charset="-78"/>
              </a:rPr>
              <a:t>Association Professor</a:t>
            </a:r>
          </a:p>
          <a:p>
            <a:pPr algn="ctr"/>
            <a:r>
              <a:rPr lang="en-US" sz="1800" dirty="0" smtClean="0">
                <a:solidFill>
                  <a:schemeClr val="accent5"/>
                </a:solidFill>
                <a:latin typeface="Andalus" panose="02020603050405020304" pitchFamily="18" charset="-78"/>
                <a:cs typeface="Andalus" panose="02020603050405020304" pitchFamily="18" charset="-78"/>
                <a:hlinkClick r:id="rId3"/>
              </a:rPr>
              <a:t>tammy.graham@citadel.edu</a:t>
            </a:r>
            <a:endParaRPr lang="en-US" sz="1800" dirty="0" smtClean="0">
              <a:solidFill>
                <a:schemeClr val="accent5"/>
              </a:solidFill>
              <a:latin typeface="Andalus" panose="02020603050405020304" pitchFamily="18" charset="-78"/>
              <a:cs typeface="Andalus" panose="02020603050405020304" pitchFamily="18" charset="-78"/>
            </a:endParaRPr>
          </a:p>
        </p:txBody>
      </p:sp>
      <p:sp>
        <p:nvSpPr>
          <p:cNvPr id="6" name="AutoShape 4" descr="https://outlook.office365.com/owa/service.svc/s/GetFileAttachment?id=AAMkADI5NWE2YjRlLTA1YTUtNDhlZC1iOTAyLWIxOGRhZmVkOGUzNwBGAAAAAACEWrj9ffgpTZF3MNiL6NwcBwCZzE9znc1CRJV3de8yNYqdAAADDuFbAAARpJwlaiLaSagj96XxUHwCAADK%2BEORAAABEgAQANoQ6OgjmhlDifiPqklxsSk%3D&amp;isImagePreview=True&amp;X-OWA-CANARY=mwuz_e5e7UmMBm-gxKLWvyEHYFt2I9II4YeO0f7Wv4nb9p-EYsKhltEVw4ap_e9eS77gwQl2ctw."/>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4"/>
          <a:stretch>
            <a:fillRect/>
          </a:stretch>
        </p:blipFill>
        <p:spPr>
          <a:xfrm>
            <a:off x="4819650" y="3810000"/>
            <a:ext cx="2400300" cy="819150"/>
          </a:xfrm>
          <a:prstGeom prst="rect">
            <a:avLst/>
          </a:prstGeom>
        </p:spPr>
      </p:pic>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r>
              <a:rPr lang="en-US" sz="44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Objectives</a:t>
            </a:r>
          </a:p>
        </p:txBody>
      </p:sp>
      <p:sp>
        <p:nvSpPr>
          <p:cNvPr id="87" name="Shape 87"/>
          <p:cNvSpPr txBox="1">
            <a:spLocks noGrp="1"/>
          </p:cNvSpPr>
          <p:nvPr>
            <p:ph type="body" idx="1"/>
          </p:nvPr>
        </p:nvSpPr>
        <p:spPr>
          <a:prstGeom prst="rect">
            <a:avLst/>
          </a:prstGeom>
          <a:noFill/>
          <a:ln>
            <a:noFill/>
          </a:ln>
        </p:spPr>
        <p:txBody>
          <a:bodyPr lIns="91425" tIns="45700" rIns="91425" bIns="45700" anchor="t" anchorCtr="0">
            <a:noAutofit/>
          </a:bodyPr>
          <a:lstStyle/>
          <a:p>
            <a:pPr marL="457200" marR="0" lvl="0" indent="-406400" algn="l" rtl="0">
              <a:lnSpc>
                <a:spcPct val="90000"/>
              </a:lnSpc>
              <a:spcBef>
                <a:spcPts val="0"/>
              </a:spcBef>
              <a:buClr>
                <a:schemeClr val="dk1"/>
              </a:buClr>
              <a:buSzPct val="100000"/>
              <a:buFont typeface="Calibri"/>
              <a:buChar char="•"/>
            </a:pPr>
            <a:r>
              <a:rPr lang="en-US" sz="2800" dirty="0" smtClean="0">
                <a:solidFill>
                  <a:schemeClr val="accent5"/>
                </a:solidFill>
                <a:latin typeface="Andalus" panose="02020603050405020304" pitchFamily="18" charset="-78"/>
                <a:ea typeface="Calibri"/>
                <a:cs typeface="Andalus" panose="02020603050405020304" pitchFamily="18" charset="-78"/>
                <a:sym typeface="Calibri"/>
              </a:rPr>
              <a:t>H</a:t>
            </a:r>
            <a:r>
              <a:rPr lang="en-US" sz="2800" b="0" i="0" u="none" strike="noStrike" cap="none" baseline="0" dirty="0" smtClean="0">
                <a:solidFill>
                  <a:schemeClr val="accent5"/>
                </a:solidFill>
                <a:latin typeface="Andalus" panose="02020603050405020304" pitchFamily="18" charset="-78"/>
                <a:ea typeface="Calibri"/>
                <a:cs typeface="Andalus" panose="02020603050405020304" pitchFamily="18" charset="-78"/>
                <a:sym typeface="Calibri"/>
              </a:rPr>
              <a:t>ighlight ideas for building mentor partnerships between colleges and K-12 schools</a:t>
            </a:r>
          </a:p>
          <a:p>
            <a:pPr marL="457200" marR="0" lvl="0" indent="-406400" algn="l" rtl="0">
              <a:lnSpc>
                <a:spcPct val="90000"/>
              </a:lnSpc>
              <a:spcBef>
                <a:spcPts val="1000"/>
              </a:spcBef>
              <a:buClr>
                <a:schemeClr val="dk1"/>
              </a:buClr>
              <a:buSzPct val="100000"/>
              <a:buFont typeface="Calibri"/>
              <a:buChar char="•"/>
            </a:pPr>
            <a:r>
              <a:rPr lang="en-US" sz="2800" dirty="0" smtClean="0">
                <a:solidFill>
                  <a:schemeClr val="accent5"/>
                </a:solidFill>
                <a:latin typeface="Andalus" panose="02020603050405020304" pitchFamily="18" charset="-78"/>
                <a:ea typeface="Calibri"/>
                <a:cs typeface="Andalus" panose="02020603050405020304" pitchFamily="18" charset="-78"/>
                <a:sym typeface="Calibri"/>
              </a:rPr>
              <a:t>P</a:t>
            </a:r>
            <a:r>
              <a:rPr lang="en-US" sz="2800" b="0" i="0" u="none" strike="noStrike" cap="none" baseline="0" dirty="0" smtClean="0">
                <a:solidFill>
                  <a:schemeClr val="accent5"/>
                </a:solidFill>
                <a:latin typeface="Andalus" panose="02020603050405020304" pitchFamily="18" charset="-78"/>
                <a:ea typeface="Calibri"/>
                <a:cs typeface="Andalus" panose="02020603050405020304" pitchFamily="18" charset="-78"/>
                <a:sym typeface="Calibri"/>
              </a:rPr>
              <a:t>resent tips for establishing positive rapport, serving as constructive role models, and fostering trusting relationships with mentees</a:t>
            </a:r>
          </a:p>
          <a:p>
            <a:pPr marL="457200" marR="0" lvl="0" indent="-406400" algn="l" rtl="0">
              <a:lnSpc>
                <a:spcPct val="90000"/>
              </a:lnSpc>
              <a:spcBef>
                <a:spcPts val="1000"/>
              </a:spcBef>
              <a:buClr>
                <a:schemeClr val="dk1"/>
              </a:buClr>
              <a:buSzPct val="100000"/>
              <a:buFont typeface="Calibri"/>
              <a:buChar char="•"/>
            </a:pPr>
            <a:r>
              <a:rPr lang="en-US" sz="2800" dirty="0" smtClean="0">
                <a:solidFill>
                  <a:schemeClr val="accent5"/>
                </a:solidFill>
                <a:latin typeface="Andalus" panose="02020603050405020304" pitchFamily="18" charset="-78"/>
                <a:ea typeface="Calibri"/>
                <a:cs typeface="Andalus" panose="02020603050405020304" pitchFamily="18" charset="-78"/>
                <a:sym typeface="Calibri"/>
              </a:rPr>
              <a:t>O</a:t>
            </a:r>
            <a:r>
              <a:rPr lang="en-US" sz="2800" b="0" i="0" u="none" strike="noStrike" cap="none" baseline="0" dirty="0" smtClean="0">
                <a:solidFill>
                  <a:schemeClr val="accent5"/>
                </a:solidFill>
                <a:latin typeface="Andalus" panose="02020603050405020304" pitchFamily="18" charset="-78"/>
                <a:ea typeface="Calibri"/>
                <a:cs typeface="Andalus" panose="02020603050405020304" pitchFamily="18" charset="-78"/>
                <a:sym typeface="Calibri"/>
              </a:rPr>
              <a:t>ffer perspectives on mentoring and lessons learned from current and past mentor</a:t>
            </a:r>
            <a:r>
              <a:rPr lang="en-US" sz="2800" dirty="0" smtClean="0">
                <a:solidFill>
                  <a:schemeClr val="accent5"/>
                </a:solidFill>
                <a:latin typeface="Andalus" panose="02020603050405020304" pitchFamily="18" charset="-78"/>
                <a:ea typeface="Calibri"/>
                <a:cs typeface="Andalus" panose="02020603050405020304" pitchFamily="18" charset="-78"/>
                <a:sym typeface="Calibri"/>
              </a:rPr>
              <a:t>s</a:t>
            </a:r>
            <a:endParaRPr lang="en-US" sz="2800" dirty="0">
              <a:solidFill>
                <a:schemeClr val="accent5"/>
              </a:solidFill>
              <a:latin typeface="Andalus" panose="02020603050405020304" pitchFamily="18" charset="-78"/>
              <a:ea typeface="Calibri"/>
              <a:cs typeface="Andalus" panose="02020603050405020304" pitchFamily="18" charset="-78"/>
              <a:sym typeface="Calibri"/>
            </a:endParaRPr>
          </a:p>
        </p:txBody>
      </p:sp>
      <p:sp>
        <p:nvSpPr>
          <p:cNvPr id="2" name="Text Placeholder 1"/>
          <p:cNvSpPr>
            <a:spLocks noGrp="1"/>
          </p:cNvSpPr>
          <p:nvPr>
            <p:ph type="body" idx="2"/>
          </p:nvPr>
        </p:nvSpPr>
        <p:spPr>
          <a:xfrm>
            <a:off x="6172200" y="1825624"/>
            <a:ext cx="5181600" cy="4498975"/>
          </a:xfrm>
        </p:spPr>
        <p:txBody>
          <a:bodyPr/>
          <a:lstStyle/>
          <a:p>
            <a:endParaRPr lang="en-US" dirty="0"/>
          </a:p>
        </p:txBody>
      </p:sp>
      <p:pic>
        <p:nvPicPr>
          <p:cNvPr id="4" name="Picture 12" descr="H:\Mentor Picture 9.jpg"/>
          <p:cNvPicPr>
            <a:picLocks noChangeAspect="1" noChangeArrowheads="1"/>
          </p:cNvPicPr>
          <p:nvPr/>
        </p:nvPicPr>
        <p:blipFill>
          <a:blip r:embed="rId3" cstate="print"/>
          <a:srcRect/>
          <a:stretch>
            <a:fillRect/>
          </a:stretch>
        </p:blipFill>
        <p:spPr bwMode="auto">
          <a:xfrm>
            <a:off x="7024959" y="1742456"/>
            <a:ext cx="3490641" cy="4658343"/>
          </a:xfrm>
          <a:prstGeom prst="rect">
            <a:avLst/>
          </a:prstGeom>
          <a:ln>
            <a:noFill/>
          </a:ln>
          <a:effectLst>
            <a:softEdge rad="112500"/>
          </a:effectLst>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r>
              <a:rPr lang="en-US" sz="44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Partnering with K-12 Schools</a:t>
            </a:r>
          </a:p>
        </p:txBody>
      </p:sp>
      <p:sp>
        <p:nvSpPr>
          <p:cNvPr id="93" name="Shape 93"/>
          <p:cNvSpPr txBox="1">
            <a:spLocks noGrp="1"/>
          </p:cNvSpPr>
          <p:nvPr>
            <p:ph type="body" idx="1"/>
          </p:nvPr>
        </p:nvSpPr>
        <p:spPr>
          <a:xfrm>
            <a:off x="838200" y="1825625"/>
            <a:ext cx="10515599" cy="2593975"/>
          </a:xfrm>
          <a:prstGeom prst="rect">
            <a:avLst/>
          </a:prstGeom>
          <a:noFill/>
          <a:ln>
            <a:noFill/>
          </a:ln>
        </p:spPr>
        <p:txBody>
          <a:bodyPr lIns="91425" tIns="45700" rIns="91425" bIns="45700" anchor="t" anchorCtr="0">
            <a:noAutofit/>
          </a:bodyPr>
          <a:lstStyle/>
          <a:p>
            <a:pPr marL="457200" marR="0" lvl="0" indent="-406400" algn="l" rtl="0">
              <a:lnSpc>
                <a:spcPct val="90000"/>
              </a:lnSpc>
              <a:spcBef>
                <a:spcPts val="0"/>
              </a:spcBef>
              <a:buClr>
                <a:schemeClr val="dk1"/>
              </a:buClr>
              <a:buSzPct val="100000"/>
              <a:buFont typeface="Calibri"/>
              <a:buChar char="•"/>
            </a:pPr>
            <a:r>
              <a:rPr lang="en-US" sz="2800" b="0" i="0" u="none" strike="noStrike" cap="none" baseline="0" dirty="0" smtClean="0">
                <a:solidFill>
                  <a:schemeClr val="accent5"/>
                </a:solidFill>
                <a:latin typeface="Andalus" panose="02020603050405020304" pitchFamily="18" charset="-78"/>
                <a:ea typeface="Calibri"/>
                <a:cs typeface="Andalus" panose="02020603050405020304" pitchFamily="18" charset="-78"/>
                <a:sym typeface="Calibri"/>
              </a:rPr>
              <a:t>Approached</a:t>
            </a:r>
            <a:r>
              <a:rPr lang="en-US" sz="2800" b="0" i="0" u="none" strike="noStrike" cap="none" dirty="0" smtClean="0">
                <a:solidFill>
                  <a:schemeClr val="accent5"/>
                </a:solidFill>
                <a:latin typeface="Andalus" panose="02020603050405020304" pitchFamily="18" charset="-78"/>
                <a:ea typeface="Calibri"/>
                <a:cs typeface="Andalus" panose="02020603050405020304" pitchFamily="18" charset="-78"/>
                <a:sym typeface="Calibri"/>
              </a:rPr>
              <a:t> by</a:t>
            </a:r>
            <a:r>
              <a:rPr lang="en-US" sz="2800" b="0" i="0" u="none" strike="noStrike" cap="none" baseline="0" dirty="0" smtClean="0">
                <a:solidFill>
                  <a:schemeClr val="accent5"/>
                </a:solidFill>
                <a:latin typeface="Andalus" panose="02020603050405020304" pitchFamily="18" charset="-78"/>
                <a:ea typeface="Calibri"/>
                <a:cs typeface="Andalus" panose="02020603050405020304" pitchFamily="18" charset="-78"/>
                <a:sym typeface="Calibri"/>
              </a:rPr>
              <a:t> school</a:t>
            </a:r>
            <a:r>
              <a:rPr lang="en-US" sz="2800" b="0" i="0" u="none" strike="noStrike" cap="none" dirty="0" smtClean="0">
                <a:solidFill>
                  <a:schemeClr val="accent5"/>
                </a:solidFill>
                <a:latin typeface="Andalus" panose="02020603050405020304" pitchFamily="18" charset="-78"/>
                <a:ea typeface="Calibri"/>
                <a:cs typeface="Andalus" panose="02020603050405020304" pitchFamily="18" charset="-78"/>
                <a:sym typeface="Calibri"/>
              </a:rPr>
              <a:t> personnel</a:t>
            </a:r>
            <a:r>
              <a:rPr lang="en-US" sz="2800" b="0" i="0" u="none" strike="noStrike" cap="none" baseline="0" dirty="0" smtClean="0">
                <a:solidFill>
                  <a:schemeClr val="accent5"/>
                </a:solidFill>
                <a:latin typeface="Andalus" panose="02020603050405020304" pitchFamily="18" charset="-78"/>
                <a:ea typeface="Calibri"/>
                <a:cs typeface="Andalus" panose="02020603050405020304" pitchFamily="18" charset="-78"/>
                <a:sym typeface="Calibri"/>
              </a:rPr>
              <a:t> </a:t>
            </a:r>
            <a:r>
              <a:rPr lang="en-US" sz="28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during </a:t>
            </a:r>
            <a:r>
              <a:rPr lang="en-US" sz="2800" b="0" i="0" u="none" strike="noStrike" cap="none" baseline="0" dirty="0" smtClean="0">
                <a:solidFill>
                  <a:schemeClr val="accent5"/>
                </a:solidFill>
                <a:latin typeface="Andalus" panose="02020603050405020304" pitchFamily="18" charset="-78"/>
                <a:ea typeface="Calibri"/>
                <a:cs typeface="Andalus" panose="02020603050405020304" pitchFamily="18" charset="-78"/>
                <a:sym typeface="Calibri"/>
              </a:rPr>
              <a:t>field </a:t>
            </a:r>
            <a:r>
              <a:rPr lang="en-US" sz="28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experiences</a:t>
            </a:r>
          </a:p>
          <a:p>
            <a:pPr marL="457200" marR="0" lvl="0" indent="-406400" algn="l" rtl="0">
              <a:lnSpc>
                <a:spcPct val="90000"/>
              </a:lnSpc>
              <a:spcBef>
                <a:spcPts val="1000"/>
              </a:spcBef>
              <a:buClr>
                <a:schemeClr val="dk1"/>
              </a:buClr>
              <a:buSzPct val="100000"/>
              <a:buFont typeface="Calibri"/>
              <a:buChar char="•"/>
            </a:pPr>
            <a:r>
              <a:rPr lang="en-US" sz="28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Contacted by former students now teaching or counseling</a:t>
            </a:r>
          </a:p>
          <a:p>
            <a:pPr marL="457200" marR="0" lvl="0" indent="-406400" algn="l" rtl="0">
              <a:lnSpc>
                <a:spcPct val="90000"/>
              </a:lnSpc>
              <a:spcBef>
                <a:spcPts val="1000"/>
              </a:spcBef>
              <a:buClr>
                <a:schemeClr val="dk1"/>
              </a:buClr>
              <a:buSzPct val="100000"/>
              <a:buFont typeface="Calibri"/>
              <a:buChar char="•"/>
            </a:pPr>
            <a:r>
              <a:rPr lang="en-US" sz="28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Developed mentor partnerships at requests of </a:t>
            </a:r>
            <a:r>
              <a:rPr lang="en-US" sz="2800" b="0" i="0" u="none" strike="noStrike" cap="none" baseline="0" dirty="0" smtClean="0">
                <a:solidFill>
                  <a:schemeClr val="accent5"/>
                </a:solidFill>
                <a:latin typeface="Andalus" panose="02020603050405020304" pitchFamily="18" charset="-78"/>
                <a:ea typeface="Calibri"/>
                <a:cs typeface="Andalus" panose="02020603050405020304" pitchFamily="18" charset="-78"/>
                <a:sym typeface="Calibri"/>
              </a:rPr>
              <a:t>schools</a:t>
            </a:r>
          </a:p>
          <a:p>
            <a:pPr marL="457200" marR="0" lvl="0" indent="-406400" algn="l" rtl="0">
              <a:lnSpc>
                <a:spcPct val="90000"/>
              </a:lnSpc>
              <a:spcBef>
                <a:spcPts val="1000"/>
              </a:spcBef>
              <a:buClr>
                <a:schemeClr val="dk1"/>
              </a:buClr>
              <a:buSzPct val="100000"/>
              <a:buFont typeface="Calibri"/>
              <a:buChar char="•"/>
            </a:pPr>
            <a:r>
              <a:rPr lang="en-US" sz="2800" dirty="0" smtClean="0">
                <a:solidFill>
                  <a:schemeClr val="accent5"/>
                </a:solidFill>
                <a:latin typeface="Andalus" panose="02020603050405020304" pitchFamily="18" charset="-78"/>
                <a:ea typeface="Calibri"/>
                <a:cs typeface="Andalus" panose="02020603050405020304" pitchFamily="18" charset="-78"/>
                <a:sym typeface="Calibri"/>
              </a:rPr>
              <a:t>Researched best mentoring practices</a:t>
            </a:r>
            <a:endParaRPr lang="en-US" sz="28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endParaRPr>
          </a:p>
          <a:p>
            <a:pPr marL="457200" marR="0" lvl="0" indent="-406400" algn="l" rtl="0">
              <a:lnSpc>
                <a:spcPct val="90000"/>
              </a:lnSpc>
              <a:spcBef>
                <a:spcPts val="1000"/>
              </a:spcBef>
              <a:buClr>
                <a:schemeClr val="dk1"/>
              </a:buClr>
              <a:buSzPct val="100000"/>
              <a:buFont typeface="Calibri"/>
              <a:buChar char="•"/>
            </a:pPr>
            <a:r>
              <a:rPr lang="en-US" sz="28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Based partnerships on schools’ distinct needs</a:t>
            </a:r>
          </a:p>
        </p:txBody>
      </p:sp>
      <p:sp>
        <p:nvSpPr>
          <p:cNvPr id="2" name="Rectangle 1"/>
          <p:cNvSpPr/>
          <p:nvPr/>
        </p:nvSpPr>
        <p:spPr>
          <a:xfrm>
            <a:off x="3047999" y="5105400"/>
            <a:ext cx="6096000" cy="1323439"/>
          </a:xfrm>
          <a:prstGeom prst="rect">
            <a:avLst/>
          </a:prstGeom>
          <a:solidFill>
            <a:schemeClr val="accent5">
              <a:lumMod val="75000"/>
            </a:schemeClr>
          </a:solidFill>
          <a:ln>
            <a:solidFill>
              <a:schemeClr val="accent1">
                <a:lumMod val="60000"/>
                <a:lumOff val="40000"/>
              </a:schemeClr>
            </a:solidFill>
          </a:ln>
        </p:spPr>
        <p:txBody>
          <a:bodyPr>
            <a:spAutoFit/>
          </a:bodyPr>
          <a:lstStyle/>
          <a:p>
            <a:pPr algn="just">
              <a:defRPr/>
            </a:pPr>
            <a:r>
              <a:rPr lang="en-US" sz="2000" dirty="0">
                <a:solidFill>
                  <a:schemeClr val="bg1"/>
                </a:solidFill>
                <a:latin typeface="Andalus" pitchFamily="18" charset="-78"/>
                <a:cs typeface="Andalus" pitchFamily="18" charset="-78"/>
              </a:rPr>
              <a:t>“Everyone needs a coach, whether it’s a top level executive, a graduate student, a homemaker, a homeless person or the President of the United States” - Anthony Robbins </a:t>
            </a:r>
            <a:endParaRPr lang="en-US" sz="2000" b="1" dirty="0">
              <a:solidFill>
                <a:schemeClr val="bg1"/>
              </a:solidFill>
              <a:latin typeface="Andalus" pitchFamily="18" charset="-78"/>
              <a:cs typeface="Andalus" pitchFamily="18" charset="-78"/>
            </a:endParaRP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r>
              <a:rPr lang="en-US" sz="44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Finding Strong Mentors</a:t>
            </a:r>
          </a:p>
        </p:txBody>
      </p:sp>
      <p:sp>
        <p:nvSpPr>
          <p:cNvPr id="99" name="Shape 99"/>
          <p:cNvSpPr txBox="1">
            <a:spLocks noGrp="1"/>
          </p:cNvSpPr>
          <p:nvPr>
            <p:ph type="body" idx="1"/>
          </p:nvPr>
        </p:nvSpPr>
        <p:spPr>
          <a:xfrm>
            <a:off x="838200" y="1690687"/>
            <a:ext cx="10515599" cy="4351338"/>
          </a:xfrm>
          <a:prstGeom prst="rect">
            <a:avLst/>
          </a:prstGeom>
          <a:noFill/>
          <a:ln>
            <a:noFill/>
          </a:ln>
        </p:spPr>
        <p:txBody>
          <a:bodyPr lIns="91425" tIns="45700" rIns="91425" bIns="45700" anchor="t" anchorCtr="0">
            <a:noAutofit/>
          </a:bodyPr>
          <a:lstStyle/>
          <a:p>
            <a:pPr marL="457200" marR="0" lvl="0" indent="-406400" algn="l" rtl="0">
              <a:lnSpc>
                <a:spcPct val="90000"/>
              </a:lnSpc>
              <a:spcBef>
                <a:spcPts val="0"/>
              </a:spcBef>
              <a:buClr>
                <a:schemeClr val="dk1"/>
              </a:buClr>
              <a:buSzPct val="100000"/>
              <a:buFont typeface="Calibri"/>
              <a:buChar char="•"/>
            </a:pPr>
            <a:r>
              <a:rPr lang="en-US" sz="28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Partnered with The Citadel’s African American Society</a:t>
            </a:r>
          </a:p>
          <a:p>
            <a:pPr marL="457200" marR="0" lvl="0" indent="-406400" algn="l" rtl="0">
              <a:lnSpc>
                <a:spcPct val="90000"/>
              </a:lnSpc>
              <a:spcBef>
                <a:spcPts val="1000"/>
              </a:spcBef>
              <a:buClr>
                <a:schemeClr val="dk1"/>
              </a:buClr>
              <a:buSzPct val="100000"/>
              <a:buFont typeface="Calibri"/>
              <a:buChar char="•"/>
            </a:pPr>
            <a:r>
              <a:rPr lang="en-US" sz="28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Announced mentoring opportunities in education courses</a:t>
            </a:r>
          </a:p>
          <a:p>
            <a:pPr marL="457200" marR="0" lvl="0" indent="-406400" algn="l" rtl="0">
              <a:lnSpc>
                <a:spcPct val="90000"/>
              </a:lnSpc>
              <a:spcBef>
                <a:spcPts val="1000"/>
              </a:spcBef>
              <a:buClr>
                <a:schemeClr val="dk1"/>
              </a:buClr>
              <a:buSzPct val="100000"/>
              <a:buFont typeface="Calibri"/>
              <a:buChar char="•"/>
            </a:pPr>
            <a:r>
              <a:rPr lang="en-US" sz="28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Sought recommendations from Tactical Officers</a:t>
            </a:r>
          </a:p>
          <a:p>
            <a:pPr marL="457200" marR="0" lvl="0" indent="-406400" algn="l" rtl="0">
              <a:lnSpc>
                <a:spcPct val="90000"/>
              </a:lnSpc>
              <a:spcBef>
                <a:spcPts val="1000"/>
              </a:spcBef>
              <a:buClr>
                <a:schemeClr val="dk1"/>
              </a:buClr>
              <a:buSzPct val="100000"/>
              <a:buFont typeface="Calibri"/>
              <a:buChar char="•"/>
            </a:pPr>
            <a:r>
              <a:rPr lang="en-US" sz="28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Spoke to students one-on-one</a:t>
            </a:r>
          </a:p>
          <a:p>
            <a:pPr marL="457200" marR="0" lvl="0" indent="-406400" algn="l" rtl="0">
              <a:lnSpc>
                <a:spcPct val="90000"/>
              </a:lnSpc>
              <a:spcBef>
                <a:spcPts val="1000"/>
              </a:spcBef>
              <a:buClr>
                <a:schemeClr val="dk1"/>
              </a:buClr>
              <a:buSzPct val="100000"/>
              <a:buFont typeface="Calibri"/>
              <a:buChar char="•"/>
            </a:pPr>
            <a:r>
              <a:rPr lang="en-US" sz="28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Developed online application process</a:t>
            </a:r>
          </a:p>
        </p:txBody>
      </p:sp>
      <p:pic>
        <p:nvPicPr>
          <p:cNvPr id="4" name="Picture 3"/>
          <p:cNvPicPr>
            <a:picLocks noChangeAspect="1" noChangeArrowheads="1"/>
          </p:cNvPicPr>
          <p:nvPr/>
        </p:nvPicPr>
        <p:blipFill>
          <a:blip r:embed="rId3" cstate="print">
            <a:extLst/>
          </a:blip>
          <a:stretch>
            <a:fillRect/>
          </a:stretch>
        </p:blipFill>
        <p:spPr bwMode="auto">
          <a:xfrm>
            <a:off x="4191000" y="4165600"/>
            <a:ext cx="4038600" cy="2692400"/>
          </a:xfrm>
          <a:prstGeom prst="rect">
            <a:avLst/>
          </a:prstGeom>
          <a:ln>
            <a:noFill/>
          </a:ln>
          <a:effectLst>
            <a:softEdge rad="112500"/>
          </a:effectLst>
          <a:extLst/>
        </p:spPr>
      </p:pic>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r>
              <a:rPr lang="en-US" sz="44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Utilizing Best Practices</a:t>
            </a:r>
          </a:p>
        </p:txBody>
      </p:sp>
      <p:sp>
        <p:nvSpPr>
          <p:cNvPr id="105" name="Shape 105"/>
          <p:cNvSpPr txBox="1">
            <a:spLocks noGrp="1"/>
          </p:cNvSpPr>
          <p:nvPr>
            <p:ph type="body" idx="1"/>
          </p:nvPr>
        </p:nvSpPr>
        <p:spPr>
          <a:prstGeom prst="rect">
            <a:avLst/>
          </a:prstGeom>
          <a:noFill/>
          <a:ln>
            <a:noFill/>
          </a:ln>
        </p:spPr>
        <p:txBody>
          <a:bodyPr lIns="91425" tIns="45700" rIns="91425" bIns="45700" anchor="t" anchorCtr="0">
            <a:noAutofit/>
          </a:bodyPr>
          <a:lstStyle/>
          <a:p>
            <a:pPr>
              <a:spcBef>
                <a:spcPts val="1000"/>
              </a:spcBef>
              <a:buSzPct val="25000"/>
            </a:pPr>
            <a:r>
              <a:rPr lang="en-US" sz="1800" dirty="0" smtClean="0">
                <a:solidFill>
                  <a:schemeClr val="accent5"/>
                </a:solidFill>
                <a:latin typeface="Andalus" panose="02020603050405020304" pitchFamily="18" charset="-78"/>
                <a:ea typeface="Calibri"/>
                <a:cs typeface="Andalus" panose="02020603050405020304" pitchFamily="18" charset="-78"/>
                <a:sym typeface="Calibri"/>
              </a:rPr>
              <a:t>Assigned </a:t>
            </a:r>
            <a:r>
              <a:rPr lang="en-US" sz="1800" dirty="0">
                <a:solidFill>
                  <a:schemeClr val="accent5"/>
                </a:solidFill>
                <a:latin typeface="Andalus" panose="02020603050405020304" pitchFamily="18" charset="-78"/>
                <a:ea typeface="Calibri"/>
                <a:cs typeface="Andalus" panose="02020603050405020304" pitchFamily="18" charset="-78"/>
                <a:sym typeface="Calibri"/>
              </a:rPr>
              <a:t>School-Based Prescriptive Mentoring (Anastasia, Skinner, and </a:t>
            </a:r>
            <a:r>
              <a:rPr lang="en-US" sz="1800" dirty="0" err="1">
                <a:solidFill>
                  <a:schemeClr val="accent5"/>
                </a:solidFill>
                <a:latin typeface="Andalus" panose="02020603050405020304" pitchFamily="18" charset="-78"/>
                <a:ea typeface="Calibri"/>
                <a:cs typeface="Andalus" panose="02020603050405020304" pitchFamily="18" charset="-78"/>
                <a:sym typeface="Calibri"/>
              </a:rPr>
              <a:t>Mundhenk</a:t>
            </a:r>
            <a:r>
              <a:rPr lang="en-US" sz="1800" dirty="0">
                <a:solidFill>
                  <a:schemeClr val="accent5"/>
                </a:solidFill>
                <a:latin typeface="Andalus" panose="02020603050405020304" pitchFamily="18" charset="-78"/>
                <a:ea typeface="Calibri"/>
                <a:cs typeface="Andalus" panose="02020603050405020304" pitchFamily="18" charset="-78"/>
                <a:sym typeface="Calibri"/>
              </a:rPr>
              <a:t>, 2012</a:t>
            </a:r>
            <a:r>
              <a:rPr lang="en-US" sz="1800" dirty="0" smtClean="0">
                <a:solidFill>
                  <a:schemeClr val="accent5"/>
                </a:solidFill>
                <a:latin typeface="Andalus" panose="02020603050405020304" pitchFamily="18" charset="-78"/>
                <a:ea typeface="Calibri"/>
                <a:cs typeface="Andalus" panose="02020603050405020304" pitchFamily="18" charset="-78"/>
                <a:sym typeface="Calibri"/>
              </a:rPr>
              <a:t>)</a:t>
            </a:r>
            <a:endParaRPr lang="en-US" sz="1800" dirty="0">
              <a:solidFill>
                <a:schemeClr val="accent5"/>
              </a:solidFill>
              <a:latin typeface="Andalus" panose="02020603050405020304" pitchFamily="18" charset="-78"/>
              <a:ea typeface="Calibri"/>
              <a:cs typeface="Andalus" panose="02020603050405020304" pitchFamily="18" charset="-78"/>
              <a:sym typeface="Calibri"/>
            </a:endParaRPr>
          </a:p>
          <a:p>
            <a:pPr marL="0" marR="0" lvl="0" indent="0" algn="l" rtl="0">
              <a:lnSpc>
                <a:spcPct val="90000"/>
              </a:lnSpc>
              <a:spcBef>
                <a:spcPts val="1000"/>
              </a:spcBef>
              <a:buClr>
                <a:schemeClr val="dk1"/>
              </a:buClr>
              <a:buSzPct val="25000"/>
              <a:buFont typeface="Arial"/>
              <a:buNone/>
            </a:pPr>
            <a:endParaRPr sz="18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endParaRPr>
          </a:p>
          <a:p>
            <a:pPr marL="0" marR="0" lvl="0" indent="0" algn="l" rtl="0">
              <a:lnSpc>
                <a:spcPct val="90000"/>
              </a:lnSpc>
              <a:spcBef>
                <a:spcPts val="1000"/>
              </a:spcBef>
              <a:buClr>
                <a:schemeClr val="dk1"/>
              </a:buClr>
              <a:buSzPct val="25000"/>
              <a:buFont typeface="Arial"/>
              <a:buNone/>
            </a:pPr>
            <a:r>
              <a:rPr lang="en-US" sz="2800" b="0" i="0" u="none" strike="noStrike" cap="none" baseline="0" dirty="0">
                <a:solidFill>
                  <a:schemeClr val="dk1"/>
                </a:solidFill>
                <a:latin typeface="Calibri"/>
                <a:ea typeface="Calibri"/>
                <a:cs typeface="Calibri"/>
                <a:sym typeface="Calibri"/>
              </a:rPr>
              <a:t>	</a:t>
            </a:r>
          </a:p>
          <a:p>
            <a:pPr marL="228600" marR="0" lvl="0" indent="-50800" algn="l" rtl="0">
              <a:lnSpc>
                <a:spcPct val="90000"/>
              </a:lnSpc>
              <a:spcBef>
                <a:spcPts val="1000"/>
              </a:spcBef>
              <a:buClr>
                <a:schemeClr val="dk1"/>
              </a:buClr>
              <a:buFont typeface="Arial"/>
              <a:buNone/>
            </a:pPr>
            <a:endParaRPr sz="2800" b="0" i="0" u="none" strike="noStrike" cap="none" baseline="0" dirty="0">
              <a:solidFill>
                <a:schemeClr val="dk1"/>
              </a:solidFill>
              <a:latin typeface="Calibri"/>
              <a:ea typeface="Calibri"/>
              <a:cs typeface="Calibri"/>
              <a:sym typeface="Calibri"/>
            </a:endParaRPr>
          </a:p>
        </p:txBody>
      </p:sp>
      <p:sp>
        <p:nvSpPr>
          <p:cNvPr id="2" name="Text Placeholder 1"/>
          <p:cNvSpPr>
            <a:spLocks noGrp="1"/>
          </p:cNvSpPr>
          <p:nvPr>
            <p:ph type="body" idx="2"/>
          </p:nvPr>
        </p:nvSpPr>
        <p:spPr>
          <a:xfrm>
            <a:off x="839787" y="2505075"/>
            <a:ext cx="5157787" cy="1762125"/>
          </a:xfrm>
        </p:spPr>
        <p:txBody>
          <a:bodyPr/>
          <a:lstStyle/>
          <a:p>
            <a:pPr lvl="0"/>
            <a:r>
              <a:rPr lang="en-US" sz="2400" dirty="0">
                <a:solidFill>
                  <a:schemeClr val="accent5"/>
                </a:solidFill>
                <a:latin typeface="Andalus" panose="02020603050405020304" pitchFamily="18" charset="-78"/>
                <a:ea typeface="Calibri"/>
                <a:cs typeface="Andalus" panose="02020603050405020304" pitchFamily="18" charset="-78"/>
                <a:sym typeface="Calibri"/>
              </a:rPr>
              <a:t>Paired with specific mentees needing assistance with academics, </a:t>
            </a:r>
            <a:r>
              <a:rPr lang="en-US" sz="2400" dirty="0" smtClean="0">
                <a:solidFill>
                  <a:schemeClr val="accent5"/>
                </a:solidFill>
                <a:latin typeface="Andalus" panose="02020603050405020304" pitchFamily="18" charset="-78"/>
                <a:ea typeface="Calibri"/>
                <a:cs typeface="Andalus" panose="02020603050405020304" pitchFamily="18" charset="-78"/>
                <a:sym typeface="Calibri"/>
              </a:rPr>
              <a:t>time </a:t>
            </a:r>
            <a:r>
              <a:rPr lang="en-US" sz="2400" dirty="0">
                <a:solidFill>
                  <a:schemeClr val="accent5"/>
                </a:solidFill>
                <a:latin typeface="Andalus" panose="02020603050405020304" pitchFamily="18" charset="-78"/>
                <a:ea typeface="Calibri"/>
                <a:cs typeface="Andalus" panose="02020603050405020304" pitchFamily="18" charset="-78"/>
                <a:sym typeface="Calibri"/>
              </a:rPr>
              <a:t>management and organization, and/or positive attention</a:t>
            </a:r>
          </a:p>
          <a:p>
            <a:endParaRPr lang="en-US" dirty="0"/>
          </a:p>
        </p:txBody>
      </p:sp>
      <p:sp>
        <p:nvSpPr>
          <p:cNvPr id="3" name="Text Placeholder 2"/>
          <p:cNvSpPr>
            <a:spLocks noGrp="1"/>
          </p:cNvSpPr>
          <p:nvPr>
            <p:ph type="body" idx="3"/>
          </p:nvPr>
        </p:nvSpPr>
        <p:spPr/>
        <p:txBody>
          <a:bodyPr/>
          <a:lstStyle/>
          <a:p>
            <a:pPr lvl="0"/>
            <a:endParaRPr lang="en-US" sz="2000" dirty="0" smtClean="0">
              <a:solidFill>
                <a:schemeClr val="dk1"/>
              </a:solidFill>
              <a:latin typeface="Calibri"/>
              <a:ea typeface="Calibri"/>
              <a:cs typeface="Calibri"/>
              <a:sym typeface="Calibri"/>
            </a:endParaRPr>
          </a:p>
          <a:p>
            <a:pPr lvl="0"/>
            <a:endParaRPr lang="en-US" sz="2000" dirty="0" smtClean="0">
              <a:solidFill>
                <a:schemeClr val="dk1"/>
              </a:solidFill>
              <a:latin typeface="Calibri"/>
              <a:ea typeface="Calibri"/>
              <a:cs typeface="Calibri"/>
              <a:sym typeface="Calibri"/>
            </a:endParaRPr>
          </a:p>
          <a:p>
            <a:pPr lvl="0"/>
            <a:endParaRPr lang="en-US" sz="2000" dirty="0" smtClean="0">
              <a:solidFill>
                <a:schemeClr val="dk1"/>
              </a:solidFill>
              <a:latin typeface="Calibri"/>
              <a:ea typeface="Calibri"/>
              <a:cs typeface="Calibri"/>
              <a:sym typeface="Calibri"/>
            </a:endParaRPr>
          </a:p>
          <a:p>
            <a:pPr lvl="0"/>
            <a:r>
              <a:rPr lang="en-US" sz="1800" dirty="0">
                <a:solidFill>
                  <a:schemeClr val="accent5"/>
                </a:solidFill>
                <a:latin typeface="Andalus" panose="02020603050405020304" pitchFamily="18" charset="-78"/>
                <a:ea typeface="Calibri"/>
                <a:cs typeface="Andalus" panose="02020603050405020304" pitchFamily="18" charset="-78"/>
                <a:sym typeface="Calibri"/>
              </a:rPr>
              <a:t>Natural School-Based Developmental Mentoring </a:t>
            </a:r>
          </a:p>
          <a:p>
            <a:pPr lvl="0"/>
            <a:r>
              <a:rPr lang="en-US" sz="1800" dirty="0">
                <a:solidFill>
                  <a:schemeClr val="accent5"/>
                </a:solidFill>
                <a:latin typeface="Andalus" panose="02020603050405020304" pitchFamily="18" charset="-78"/>
                <a:ea typeface="Calibri"/>
                <a:cs typeface="Andalus" panose="02020603050405020304" pitchFamily="18" charset="-78"/>
                <a:sym typeface="Calibri"/>
              </a:rPr>
              <a:t>(Anastasia, Skinner, &amp; </a:t>
            </a:r>
            <a:r>
              <a:rPr lang="en-US" sz="1800" dirty="0" err="1">
                <a:solidFill>
                  <a:schemeClr val="accent5"/>
                </a:solidFill>
                <a:latin typeface="Andalus" panose="02020603050405020304" pitchFamily="18" charset="-78"/>
                <a:ea typeface="Calibri"/>
                <a:cs typeface="Andalus" panose="02020603050405020304" pitchFamily="18" charset="-78"/>
                <a:sym typeface="Calibri"/>
              </a:rPr>
              <a:t>Mundhenk</a:t>
            </a:r>
            <a:r>
              <a:rPr lang="en-US" sz="1800" dirty="0">
                <a:solidFill>
                  <a:schemeClr val="accent5"/>
                </a:solidFill>
                <a:latin typeface="Andalus" panose="02020603050405020304" pitchFamily="18" charset="-78"/>
                <a:ea typeface="Calibri"/>
                <a:cs typeface="Andalus" panose="02020603050405020304" pitchFamily="18" charset="-78"/>
                <a:sym typeface="Calibri"/>
              </a:rPr>
              <a:t>, 2012)</a:t>
            </a:r>
          </a:p>
          <a:p>
            <a:endParaRPr lang="en-US" dirty="0">
              <a:solidFill>
                <a:schemeClr val="accent5"/>
              </a:solidFill>
            </a:endParaRPr>
          </a:p>
        </p:txBody>
      </p:sp>
      <p:sp>
        <p:nvSpPr>
          <p:cNvPr id="4" name="Text Placeholder 3"/>
          <p:cNvSpPr>
            <a:spLocks noGrp="1"/>
          </p:cNvSpPr>
          <p:nvPr>
            <p:ph type="body" idx="4"/>
          </p:nvPr>
        </p:nvSpPr>
        <p:spPr>
          <a:xfrm>
            <a:off x="6172200" y="2505075"/>
            <a:ext cx="5183187" cy="1762125"/>
          </a:xfrm>
        </p:spPr>
        <p:txBody>
          <a:bodyPr/>
          <a:lstStyle/>
          <a:p>
            <a:pPr lvl="0"/>
            <a:r>
              <a:rPr lang="en-US" sz="2400" dirty="0">
                <a:solidFill>
                  <a:schemeClr val="accent5"/>
                </a:solidFill>
                <a:latin typeface="Andalus" panose="02020603050405020304" pitchFamily="18" charset="-78"/>
                <a:ea typeface="Calibri"/>
                <a:cs typeface="Andalus" panose="02020603050405020304" pitchFamily="18" charset="-78"/>
                <a:sym typeface="Calibri"/>
              </a:rPr>
              <a:t>Worked to establish rapport, build trust, and serve as positive role </a:t>
            </a:r>
            <a:r>
              <a:rPr lang="en-US" sz="2400" dirty="0" smtClean="0">
                <a:solidFill>
                  <a:schemeClr val="accent5"/>
                </a:solidFill>
                <a:latin typeface="Andalus" panose="02020603050405020304" pitchFamily="18" charset="-78"/>
                <a:ea typeface="Calibri"/>
                <a:cs typeface="Andalus" panose="02020603050405020304" pitchFamily="18" charset="-78"/>
                <a:sym typeface="Calibri"/>
              </a:rPr>
              <a:t>models while </a:t>
            </a:r>
            <a:r>
              <a:rPr lang="en-US" sz="2400" dirty="0">
                <a:solidFill>
                  <a:schemeClr val="accent5"/>
                </a:solidFill>
                <a:latin typeface="Andalus" panose="02020603050405020304" pitchFamily="18" charset="-78"/>
                <a:ea typeface="Calibri"/>
                <a:cs typeface="Andalus" panose="02020603050405020304" pitchFamily="18" charset="-78"/>
                <a:sym typeface="Calibri"/>
              </a:rPr>
              <a:t>participating in recreational activities</a:t>
            </a:r>
            <a:endParaRPr lang="en-US" sz="2400" dirty="0">
              <a:solidFill>
                <a:schemeClr val="accent5"/>
              </a:solidFill>
              <a:latin typeface="Andalus" panose="02020603050405020304" pitchFamily="18" charset="-78"/>
              <a:cs typeface="Andalus" panose="02020603050405020304" pitchFamily="18" charset="-78"/>
            </a:endParaRPr>
          </a:p>
        </p:txBody>
      </p:sp>
      <p:sp>
        <p:nvSpPr>
          <p:cNvPr id="5" name="Rectangle 4"/>
          <p:cNvSpPr/>
          <p:nvPr/>
        </p:nvSpPr>
        <p:spPr>
          <a:xfrm>
            <a:off x="2111374" y="4648200"/>
            <a:ext cx="7772400" cy="2031325"/>
          </a:xfrm>
          <a:prstGeom prst="rect">
            <a:avLst/>
          </a:prstGeom>
          <a:solidFill>
            <a:schemeClr val="accent5">
              <a:lumMod val="75000"/>
            </a:schemeClr>
          </a:solidFill>
        </p:spPr>
        <p:txBody>
          <a:bodyPr wrap="square">
            <a:spAutoFit/>
          </a:bodyPr>
          <a:lstStyle/>
          <a:p>
            <a:pPr eaLnBrk="1" hangingPunct="1">
              <a:defRPr/>
            </a:pPr>
            <a:r>
              <a:rPr lang="en-US" sz="1800" dirty="0">
                <a:solidFill>
                  <a:schemeClr val="bg1"/>
                </a:solidFill>
                <a:latin typeface="Andalus" panose="02020603050405020304" pitchFamily="18" charset="-78"/>
                <a:cs typeface="Andalus" panose="02020603050405020304" pitchFamily="18" charset="-78"/>
              </a:rPr>
              <a:t>“Mentoring brings us together – across generation, class, and often race – in a manner that forces us to acknowledge our interdependence, to appreciate, in Martin Luther King, Jr.’s words, that ‘we are caught in an inescapable network of mutuality, tied to a single garment of destiny.’ In this way, mentoring enables us to participate in the essential but unfinished drama of reinventing community, while reaffirming that there is an important role for each of us in it.” </a:t>
            </a:r>
            <a:endParaRPr lang="en-US" sz="1800" dirty="0" smtClean="0">
              <a:solidFill>
                <a:schemeClr val="bg1"/>
              </a:solidFill>
              <a:latin typeface="Andalus" panose="02020603050405020304" pitchFamily="18" charset="-78"/>
              <a:cs typeface="Andalus" panose="02020603050405020304" pitchFamily="18" charset="-78"/>
            </a:endParaRPr>
          </a:p>
          <a:p>
            <a:pPr eaLnBrk="1" hangingPunct="1">
              <a:defRPr/>
            </a:pPr>
            <a:r>
              <a:rPr lang="en-US" sz="1800" dirty="0" smtClean="0">
                <a:solidFill>
                  <a:schemeClr val="bg1"/>
                </a:solidFill>
                <a:latin typeface="Andalus" panose="02020603050405020304" pitchFamily="18" charset="-78"/>
                <a:cs typeface="Andalus" panose="02020603050405020304" pitchFamily="18" charset="-78"/>
              </a:rPr>
              <a:t>- </a:t>
            </a:r>
            <a:r>
              <a:rPr lang="en-US" sz="1800" dirty="0">
                <a:solidFill>
                  <a:schemeClr val="bg1"/>
                </a:solidFill>
                <a:latin typeface="Andalus" panose="02020603050405020304" pitchFamily="18" charset="-78"/>
                <a:cs typeface="Andalus" panose="02020603050405020304" pitchFamily="18" charset="-78"/>
              </a:rPr>
              <a:t>Marc Freedman </a:t>
            </a:r>
            <a:endParaRPr lang="en-US" sz="1800" dirty="0">
              <a:solidFill>
                <a:schemeClr val="bg1"/>
              </a:solidFill>
              <a:latin typeface="Andalus" panose="02020603050405020304" pitchFamily="18" charset="-78"/>
              <a:cs typeface="Andalus" panose="02020603050405020304" pitchFamily="18" charset="-78"/>
            </a:endParaRP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r>
              <a:rPr lang="en-US" sz="40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Knowing What </a:t>
            </a:r>
            <a:r>
              <a:rPr lang="en-US" sz="4000" b="0" i="0" u="none" strike="noStrike" cap="none" baseline="0" dirty="0" smtClean="0">
                <a:solidFill>
                  <a:schemeClr val="accent5"/>
                </a:solidFill>
                <a:latin typeface="Andalus" panose="02020603050405020304" pitchFamily="18" charset="-78"/>
                <a:ea typeface="Calibri"/>
                <a:cs typeface="Andalus" panose="02020603050405020304" pitchFamily="18" charset="-78"/>
                <a:sym typeface="Calibri"/>
              </a:rPr>
              <a:t/>
            </a:r>
            <a:br>
              <a:rPr lang="en-US" sz="4000" b="0" i="0" u="none" strike="noStrike" cap="none" baseline="0" dirty="0" smtClean="0">
                <a:solidFill>
                  <a:schemeClr val="accent5"/>
                </a:solidFill>
                <a:latin typeface="Andalus" panose="02020603050405020304" pitchFamily="18" charset="-78"/>
                <a:ea typeface="Calibri"/>
                <a:cs typeface="Andalus" panose="02020603050405020304" pitchFamily="18" charset="-78"/>
                <a:sym typeface="Calibri"/>
              </a:rPr>
            </a:br>
            <a:r>
              <a:rPr lang="en-US" sz="4000" b="0" i="0" u="none" strike="noStrike" cap="none" baseline="0" dirty="0" smtClean="0">
                <a:solidFill>
                  <a:schemeClr val="accent5"/>
                </a:solidFill>
                <a:latin typeface="Andalus" panose="02020603050405020304" pitchFamily="18" charset="-78"/>
                <a:ea typeface="Calibri"/>
                <a:cs typeface="Andalus" panose="02020603050405020304" pitchFamily="18" charset="-78"/>
                <a:sym typeface="Calibri"/>
              </a:rPr>
              <a:t>to </a:t>
            </a:r>
            <a:r>
              <a:rPr lang="en-US" sz="40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Do</a:t>
            </a:r>
          </a:p>
        </p:txBody>
      </p:sp>
      <p:pic>
        <p:nvPicPr>
          <p:cNvPr id="3" name="Picture Placeholder 2"/>
          <p:cNvPicPr>
            <a:picLocks noGrp="1" noChangeAspect="1"/>
          </p:cNvPicPr>
          <p:nvPr>
            <p:ph type="pic" idx="2"/>
          </p:nvPr>
        </p:nvPicPr>
        <p:blipFill>
          <a:blip r:embed="rId3">
            <a:extLst>
              <a:ext uri="{28A0092B-C50C-407E-A947-70E740481C1C}">
                <a14:useLocalDpi xmlns:a14="http://schemas.microsoft.com/office/drawing/2010/main" val="0"/>
              </a:ext>
            </a:extLst>
          </a:blip>
          <a:srcRect l="2508" r="2508"/>
          <a:stretch>
            <a:fillRect/>
          </a:stretch>
        </p:blipFill>
        <p:spPr/>
      </p:pic>
      <p:sp>
        <p:nvSpPr>
          <p:cNvPr id="111" name="Shape 111"/>
          <p:cNvSpPr txBox="1">
            <a:spLocks noGrp="1"/>
          </p:cNvSpPr>
          <p:nvPr>
            <p:ph type="body" idx="1"/>
          </p:nvPr>
        </p:nvSpPr>
        <p:spPr>
          <a:xfrm>
            <a:off x="839787" y="1828800"/>
            <a:ext cx="3932237" cy="4267200"/>
          </a:xfrm>
          <a:prstGeom prst="rect">
            <a:avLst/>
          </a:prstGeom>
          <a:noFill/>
          <a:ln>
            <a:noFill/>
          </a:ln>
        </p:spPr>
        <p:txBody>
          <a:bodyPr lIns="91425" tIns="45700" rIns="91425" bIns="45700" anchor="t" anchorCtr="0">
            <a:noAutofit/>
          </a:bodyPr>
          <a:lstStyle/>
          <a:p>
            <a:pPr marL="457200" marR="0" lvl="0" indent="-406400" algn="l" rtl="0">
              <a:lnSpc>
                <a:spcPct val="90000"/>
              </a:lnSpc>
              <a:spcBef>
                <a:spcPts val="0"/>
              </a:spcBef>
              <a:spcAft>
                <a:spcPts val="0"/>
              </a:spcAft>
              <a:buClr>
                <a:schemeClr val="dk1"/>
              </a:buClr>
              <a:buSzPct val="100000"/>
              <a:buFont typeface="Calibri"/>
              <a:buChar char="•"/>
            </a:pPr>
            <a:r>
              <a:rPr lang="en-US" sz="2400" dirty="0">
                <a:solidFill>
                  <a:schemeClr val="accent5"/>
                </a:solidFill>
                <a:latin typeface="Andalus" panose="02020603050405020304" pitchFamily="18" charset="-78"/>
                <a:ea typeface="Calibri"/>
                <a:cs typeface="Andalus" panose="02020603050405020304" pitchFamily="18" charset="-78"/>
                <a:sym typeface="Calibri"/>
              </a:rPr>
              <a:t>Set a good first impression</a:t>
            </a:r>
          </a:p>
          <a:p>
            <a:pPr marL="914400" marR="0" lvl="1" indent="-406400" algn="l" rtl="0">
              <a:lnSpc>
                <a:spcPct val="90000"/>
              </a:lnSpc>
              <a:spcBef>
                <a:spcPts val="0"/>
              </a:spcBef>
              <a:spcAft>
                <a:spcPts val="0"/>
              </a:spcAft>
              <a:buClr>
                <a:schemeClr val="dk1"/>
              </a:buClr>
              <a:buSzPct val="100000"/>
              <a:buFont typeface="Calibri"/>
              <a:buChar char="•"/>
            </a:pPr>
            <a:r>
              <a:rPr lang="en-US" sz="2400" dirty="0">
                <a:solidFill>
                  <a:schemeClr val="accent5"/>
                </a:solidFill>
                <a:latin typeface="Andalus" panose="02020603050405020304" pitchFamily="18" charset="-78"/>
                <a:ea typeface="Calibri"/>
                <a:cs typeface="Andalus" panose="02020603050405020304" pitchFamily="18" charset="-78"/>
                <a:sym typeface="Calibri"/>
              </a:rPr>
              <a:t>Look confident, wait for invitation (if appropriate)</a:t>
            </a:r>
          </a:p>
          <a:p>
            <a:pPr marL="457200" marR="0" lvl="0" indent="-406400" algn="l" rtl="0">
              <a:lnSpc>
                <a:spcPct val="90000"/>
              </a:lnSpc>
              <a:spcBef>
                <a:spcPts val="0"/>
              </a:spcBef>
              <a:buClr>
                <a:schemeClr val="dk1"/>
              </a:buClr>
              <a:buSzPct val="100000"/>
              <a:buFont typeface="Calibri"/>
              <a:buChar char="•"/>
            </a:pPr>
            <a:r>
              <a:rPr lang="en-US" sz="2400" dirty="0">
                <a:solidFill>
                  <a:schemeClr val="accent5"/>
                </a:solidFill>
                <a:latin typeface="Andalus" panose="02020603050405020304" pitchFamily="18" charset="-78"/>
                <a:ea typeface="Calibri"/>
                <a:cs typeface="Andalus" panose="02020603050405020304" pitchFamily="18" charset="-78"/>
                <a:sym typeface="Calibri"/>
              </a:rPr>
              <a:t>Ice-breaker activities (bingo, basketball, etc.)</a:t>
            </a:r>
          </a:p>
          <a:p>
            <a:pPr marL="457200" marR="0" lvl="0" indent="-406400" algn="l" rtl="0">
              <a:lnSpc>
                <a:spcPct val="90000"/>
              </a:lnSpc>
              <a:spcBef>
                <a:spcPts val="0"/>
              </a:spcBef>
              <a:buClr>
                <a:schemeClr val="dk1"/>
              </a:buClr>
              <a:buSzPct val="100000"/>
              <a:buFont typeface="Calibri"/>
              <a:buChar char="•"/>
            </a:pPr>
            <a:r>
              <a:rPr lang="en-US" sz="2400" dirty="0">
                <a:solidFill>
                  <a:schemeClr val="accent5"/>
                </a:solidFill>
                <a:latin typeface="Andalus" panose="02020603050405020304" pitchFamily="18" charset="-78"/>
                <a:ea typeface="Calibri"/>
                <a:cs typeface="Andalus" panose="02020603050405020304" pitchFamily="18" charset="-78"/>
                <a:sym typeface="Calibri"/>
              </a:rPr>
              <a:t>Learn their names</a:t>
            </a:r>
          </a:p>
          <a:p>
            <a:pPr marL="914400" marR="0" lvl="1" indent="-406400" algn="l" rtl="0">
              <a:lnSpc>
                <a:spcPct val="90000"/>
              </a:lnSpc>
              <a:spcBef>
                <a:spcPts val="0"/>
              </a:spcBef>
              <a:buClr>
                <a:schemeClr val="dk1"/>
              </a:buClr>
              <a:buSzPct val="100000"/>
              <a:buFont typeface="Calibri"/>
              <a:buChar char="•"/>
            </a:pPr>
            <a:r>
              <a:rPr lang="en-US" sz="2400" dirty="0">
                <a:solidFill>
                  <a:schemeClr val="accent5"/>
                </a:solidFill>
                <a:latin typeface="Andalus" panose="02020603050405020304" pitchFamily="18" charset="-78"/>
                <a:ea typeface="Calibri"/>
                <a:cs typeface="Andalus" panose="02020603050405020304" pitchFamily="18" charset="-78"/>
                <a:sym typeface="Calibri"/>
              </a:rPr>
              <a:t>Introduce yourself (practice good manners)</a:t>
            </a:r>
          </a:p>
          <a:p>
            <a:pPr marL="457200" marR="0" lvl="0" indent="-406400" algn="l" rtl="0">
              <a:lnSpc>
                <a:spcPct val="90000"/>
              </a:lnSpc>
              <a:spcBef>
                <a:spcPts val="0"/>
              </a:spcBef>
              <a:buClr>
                <a:schemeClr val="dk1"/>
              </a:buClr>
              <a:buSzPct val="100000"/>
              <a:buFont typeface="Calibri"/>
              <a:buChar char="•"/>
            </a:pPr>
            <a:r>
              <a:rPr lang="en-US" sz="2400" dirty="0">
                <a:solidFill>
                  <a:schemeClr val="accent5"/>
                </a:solidFill>
                <a:latin typeface="Andalus" panose="02020603050405020304" pitchFamily="18" charset="-78"/>
                <a:ea typeface="Calibri"/>
                <a:cs typeface="Andalus" panose="02020603050405020304" pitchFamily="18" charset="-78"/>
                <a:sym typeface="Calibri"/>
              </a:rPr>
              <a:t>Establish relationship with staff/faculty/teacher</a:t>
            </a:r>
          </a:p>
          <a:p>
            <a:pPr marL="457200" marR="0" lvl="0" indent="-406400" algn="l" rtl="0">
              <a:lnSpc>
                <a:spcPct val="90000"/>
              </a:lnSpc>
              <a:spcBef>
                <a:spcPts val="0"/>
              </a:spcBef>
              <a:buClr>
                <a:schemeClr val="dk1"/>
              </a:buClr>
              <a:buSzPct val="100000"/>
              <a:buFont typeface="Calibri"/>
              <a:buChar char="•"/>
            </a:pPr>
            <a:r>
              <a:rPr lang="en-US" sz="2400" dirty="0">
                <a:solidFill>
                  <a:schemeClr val="accent5"/>
                </a:solidFill>
                <a:latin typeface="Andalus" panose="02020603050405020304" pitchFamily="18" charset="-78"/>
                <a:ea typeface="Calibri"/>
                <a:cs typeface="Andalus" panose="02020603050405020304" pitchFamily="18" charset="-78"/>
                <a:sym typeface="Calibri"/>
              </a:rPr>
              <a:t>“Two-deep” rule</a:t>
            </a: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r>
              <a:rPr lang="en-US" sz="44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Establishing Positive Rapport</a:t>
            </a:r>
          </a:p>
        </p:txBody>
      </p:sp>
      <p:sp>
        <p:nvSpPr>
          <p:cNvPr id="123" name="Shape 123"/>
          <p:cNvSpPr txBox="1">
            <a:spLocks noGrp="1"/>
          </p:cNvSpPr>
          <p:nvPr>
            <p:ph type="body" idx="1"/>
          </p:nvPr>
        </p:nvSpPr>
        <p:spPr>
          <a:prstGeom prst="rect">
            <a:avLst/>
          </a:prstGeom>
          <a:noFill/>
          <a:ln>
            <a:noFill/>
          </a:ln>
        </p:spPr>
        <p:txBody>
          <a:bodyPr lIns="91425" tIns="45700" rIns="91425" bIns="45700" anchor="t" anchorCtr="0">
            <a:noAutofit/>
          </a:bodyPr>
          <a:lstStyle/>
          <a:p>
            <a:pPr marL="457200" marR="0" lvl="0" indent="-406400" algn="l" rtl="0">
              <a:lnSpc>
                <a:spcPct val="100000"/>
              </a:lnSpc>
              <a:spcBef>
                <a:spcPts val="0"/>
              </a:spcBef>
              <a:buClr>
                <a:schemeClr val="dk1"/>
              </a:buClr>
              <a:buSzPct val="100000"/>
              <a:buFont typeface="Calibri"/>
              <a:buChar char="•"/>
            </a:pPr>
            <a:r>
              <a:rPr lang="en-US" sz="2800" dirty="0">
                <a:solidFill>
                  <a:schemeClr val="accent5"/>
                </a:solidFill>
                <a:latin typeface="Andalus" panose="02020603050405020304" pitchFamily="18" charset="-78"/>
                <a:ea typeface="Calibri"/>
                <a:cs typeface="Andalus" panose="02020603050405020304" pitchFamily="18" charset="-78"/>
                <a:sym typeface="Calibri"/>
              </a:rPr>
              <a:t>Be optimistic</a:t>
            </a:r>
          </a:p>
          <a:p>
            <a:pPr marL="457200" marR="0" lvl="0" indent="-406400" algn="l" rtl="0">
              <a:lnSpc>
                <a:spcPct val="100000"/>
              </a:lnSpc>
              <a:spcBef>
                <a:spcPts val="0"/>
              </a:spcBef>
              <a:buClr>
                <a:schemeClr val="dk1"/>
              </a:buClr>
              <a:buSzPct val="100000"/>
              <a:buFont typeface="Calibri"/>
              <a:buChar char="•"/>
            </a:pPr>
            <a:r>
              <a:rPr lang="en-US" sz="2800" dirty="0">
                <a:solidFill>
                  <a:schemeClr val="accent5"/>
                </a:solidFill>
                <a:latin typeface="Andalus" panose="02020603050405020304" pitchFamily="18" charset="-78"/>
                <a:ea typeface="Calibri"/>
                <a:cs typeface="Andalus" panose="02020603050405020304" pitchFamily="18" charset="-78"/>
                <a:sym typeface="Calibri"/>
              </a:rPr>
              <a:t>Make the student feel safe</a:t>
            </a:r>
          </a:p>
          <a:p>
            <a:pPr marL="457200" marR="0" lvl="0" indent="-406400" algn="l" rtl="0">
              <a:lnSpc>
                <a:spcPct val="100000"/>
              </a:lnSpc>
              <a:spcBef>
                <a:spcPts val="0"/>
              </a:spcBef>
              <a:buClr>
                <a:schemeClr val="dk1"/>
              </a:buClr>
              <a:buSzPct val="100000"/>
              <a:buFont typeface="Calibri"/>
              <a:buChar char="•"/>
            </a:pPr>
            <a:r>
              <a:rPr lang="en-US" sz="2800" dirty="0">
                <a:solidFill>
                  <a:schemeClr val="accent5"/>
                </a:solidFill>
                <a:latin typeface="Andalus" panose="02020603050405020304" pitchFamily="18" charset="-78"/>
                <a:ea typeface="Calibri"/>
                <a:cs typeface="Andalus" panose="02020603050405020304" pitchFamily="18" charset="-78"/>
                <a:sym typeface="Calibri"/>
              </a:rPr>
              <a:t>Provide opportunities for them to speak</a:t>
            </a:r>
          </a:p>
          <a:p>
            <a:pPr marL="914400" marR="0" lvl="1" indent="-406400" algn="l" rtl="0">
              <a:lnSpc>
                <a:spcPct val="100000"/>
              </a:lnSpc>
              <a:spcBef>
                <a:spcPts val="0"/>
              </a:spcBef>
              <a:buClr>
                <a:schemeClr val="dk1"/>
              </a:buClr>
              <a:buSzPct val="100000"/>
              <a:buFont typeface="Calibri"/>
              <a:buChar char="•"/>
            </a:pPr>
            <a:r>
              <a:rPr lang="en-US" sz="2800" dirty="0">
                <a:solidFill>
                  <a:schemeClr val="accent5"/>
                </a:solidFill>
                <a:latin typeface="Andalus" panose="02020603050405020304" pitchFamily="18" charset="-78"/>
                <a:ea typeface="Calibri"/>
                <a:cs typeface="Andalus" panose="02020603050405020304" pitchFamily="18" charset="-78"/>
                <a:sym typeface="Calibri"/>
              </a:rPr>
              <a:t>Listen  &gt;  Talk</a:t>
            </a:r>
          </a:p>
          <a:p>
            <a:pPr marL="457200" marR="0" lvl="0" indent="-406400" algn="l" rtl="0">
              <a:lnSpc>
                <a:spcPct val="100000"/>
              </a:lnSpc>
              <a:spcBef>
                <a:spcPts val="0"/>
              </a:spcBef>
              <a:buClr>
                <a:schemeClr val="dk1"/>
              </a:buClr>
              <a:buSzPct val="100000"/>
              <a:buFont typeface="Calibri"/>
              <a:buChar char="•"/>
            </a:pPr>
            <a:r>
              <a:rPr lang="en-US" sz="2800" dirty="0">
                <a:solidFill>
                  <a:schemeClr val="accent5"/>
                </a:solidFill>
                <a:latin typeface="Andalus" panose="02020603050405020304" pitchFamily="18" charset="-78"/>
                <a:ea typeface="Calibri"/>
                <a:cs typeface="Andalus" panose="02020603050405020304" pitchFamily="18" charset="-78"/>
                <a:sym typeface="Calibri"/>
              </a:rPr>
              <a:t>Do not be </a:t>
            </a:r>
            <a:r>
              <a:rPr lang="en-US" sz="2800" dirty="0" smtClean="0">
                <a:solidFill>
                  <a:schemeClr val="accent5"/>
                </a:solidFill>
                <a:latin typeface="Andalus" panose="02020603050405020304" pitchFamily="18" charset="-78"/>
                <a:ea typeface="Calibri"/>
                <a:cs typeface="Andalus" panose="02020603050405020304" pitchFamily="18" charset="-78"/>
                <a:sym typeface="Calibri"/>
              </a:rPr>
              <a:t>judgmental</a:t>
            </a:r>
            <a:endParaRPr lang="en-US" sz="2800" dirty="0">
              <a:solidFill>
                <a:schemeClr val="accent5"/>
              </a:solidFill>
              <a:latin typeface="Andalus" panose="02020603050405020304" pitchFamily="18" charset="-78"/>
              <a:ea typeface="Calibri"/>
              <a:cs typeface="Andalus" panose="02020603050405020304" pitchFamily="18" charset="-78"/>
              <a:sym typeface="Calibri"/>
            </a:endParaRPr>
          </a:p>
          <a:p>
            <a:pPr marL="457200" marR="0" lvl="0" indent="-406400" algn="l" rtl="0">
              <a:lnSpc>
                <a:spcPct val="100000"/>
              </a:lnSpc>
              <a:spcBef>
                <a:spcPts val="0"/>
              </a:spcBef>
              <a:buClr>
                <a:schemeClr val="dk1"/>
              </a:buClr>
              <a:buSzPct val="100000"/>
              <a:buFont typeface="Calibri"/>
              <a:buChar char="•"/>
            </a:pPr>
            <a:r>
              <a:rPr lang="en-US" sz="2800" dirty="0">
                <a:solidFill>
                  <a:schemeClr val="accent5"/>
                </a:solidFill>
                <a:latin typeface="Andalus" panose="02020603050405020304" pitchFamily="18" charset="-78"/>
                <a:ea typeface="Calibri"/>
                <a:cs typeface="Andalus" panose="02020603050405020304" pitchFamily="18" charset="-78"/>
                <a:sym typeface="Calibri"/>
              </a:rPr>
              <a:t>Present necessary </a:t>
            </a:r>
            <a:r>
              <a:rPr lang="en-US" sz="2800" u="sng" dirty="0">
                <a:solidFill>
                  <a:schemeClr val="accent5"/>
                </a:solidFill>
                <a:latin typeface="Andalus" panose="02020603050405020304" pitchFamily="18" charset="-78"/>
                <a:ea typeface="Calibri"/>
                <a:cs typeface="Andalus" panose="02020603050405020304" pitchFamily="18" charset="-78"/>
                <a:sym typeface="Calibri"/>
              </a:rPr>
              <a:t>challenges</a:t>
            </a:r>
            <a:r>
              <a:rPr lang="en-US" sz="2800" dirty="0">
                <a:solidFill>
                  <a:schemeClr val="accent5"/>
                </a:solidFill>
                <a:latin typeface="Andalus" panose="02020603050405020304" pitchFamily="18" charset="-78"/>
                <a:ea typeface="Calibri"/>
                <a:cs typeface="Andalus" panose="02020603050405020304" pitchFamily="18" charset="-78"/>
                <a:sym typeface="Calibri"/>
              </a:rPr>
              <a:t> that are actually </a:t>
            </a:r>
            <a:r>
              <a:rPr lang="en-US" sz="2800" u="sng" dirty="0">
                <a:solidFill>
                  <a:schemeClr val="accent5"/>
                </a:solidFill>
                <a:latin typeface="Andalus" panose="02020603050405020304" pitchFamily="18" charset="-78"/>
                <a:ea typeface="Calibri"/>
                <a:cs typeface="Andalus" panose="02020603050405020304" pitchFamily="18" charset="-78"/>
                <a:sym typeface="Calibri"/>
              </a:rPr>
              <a:t>attainable</a:t>
            </a:r>
          </a:p>
        </p:txBody>
      </p:sp>
      <p:pic>
        <p:nvPicPr>
          <p:cNvPr id="4" name="Picture Placeholder 3"/>
          <p:cNvPicPr>
            <a:picLocks noGrp="1" noChangeAspect="1"/>
          </p:cNvPicPr>
          <p:nvPr>
            <p:ph type="pic" idx="2"/>
          </p:nvPr>
        </p:nvPicPr>
        <p:blipFill>
          <a:blip r:embed="rId3"/>
          <a:srcRect l="2508" r="2508"/>
          <a:stretch>
            <a:fillRect/>
          </a:stretch>
        </p:blipFill>
        <p:spPr>
          <a:xfrm>
            <a:off x="5181600" y="1371600"/>
            <a:ext cx="6172199" cy="4873624"/>
          </a:xfrm>
          <a:prstGeom prst="rect">
            <a:avLst/>
          </a:prstGeom>
        </p:spPr>
      </p:pic>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r>
              <a:rPr lang="en-US" sz="44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Building Trusting Relationships</a:t>
            </a:r>
          </a:p>
        </p:txBody>
      </p:sp>
      <p:sp>
        <p:nvSpPr>
          <p:cNvPr id="129" name="Shape 129"/>
          <p:cNvSpPr txBox="1">
            <a:spLocks noGrp="1"/>
          </p:cNvSpPr>
          <p:nvPr>
            <p:ph type="body" idx="1"/>
          </p:nvPr>
        </p:nvSpPr>
        <p:spPr>
          <a:prstGeom prst="rect">
            <a:avLst/>
          </a:prstGeom>
          <a:noFill/>
          <a:ln>
            <a:noFill/>
          </a:ln>
        </p:spPr>
        <p:txBody>
          <a:bodyPr lIns="91425" tIns="45700" rIns="91425" bIns="45700" anchor="t" anchorCtr="0">
            <a:noAutofit/>
          </a:bodyPr>
          <a:lstStyle/>
          <a:p>
            <a:pPr marL="177800" marR="0" lvl="0" indent="0" algn="l" rtl="0">
              <a:lnSpc>
                <a:spcPct val="90000"/>
              </a:lnSpc>
              <a:spcBef>
                <a:spcPts val="0"/>
              </a:spcBef>
              <a:buClr>
                <a:schemeClr val="dk1"/>
              </a:buClr>
              <a:buSzPct val="116666"/>
              <a:buFont typeface="Arial"/>
              <a:buNone/>
            </a:pPr>
            <a:r>
              <a:rPr lang="en-US" sz="2000" dirty="0" smtClean="0">
                <a:solidFill>
                  <a:schemeClr val="accent5"/>
                </a:solidFill>
                <a:latin typeface="Andalus" panose="02020603050405020304" pitchFamily="18" charset="-78"/>
                <a:ea typeface="Calibri"/>
                <a:cs typeface="Andalus" panose="02020603050405020304" pitchFamily="18" charset="-78"/>
                <a:sym typeface="Calibri"/>
              </a:rPr>
              <a:t>Students need </a:t>
            </a:r>
            <a:r>
              <a:rPr lang="en-US" sz="2000" dirty="0">
                <a:solidFill>
                  <a:schemeClr val="accent5"/>
                </a:solidFill>
                <a:latin typeface="Andalus" panose="02020603050405020304" pitchFamily="18" charset="-78"/>
                <a:ea typeface="Calibri"/>
                <a:cs typeface="Andalus" panose="02020603050405020304" pitchFamily="18" charset="-78"/>
                <a:sym typeface="Calibri"/>
              </a:rPr>
              <a:t>to feel as though the mentor cares </a:t>
            </a:r>
            <a:r>
              <a:rPr lang="en-US" sz="2000" dirty="0" smtClean="0">
                <a:solidFill>
                  <a:schemeClr val="accent5"/>
                </a:solidFill>
                <a:latin typeface="Andalus" panose="02020603050405020304" pitchFamily="18" charset="-78"/>
                <a:ea typeface="Calibri"/>
                <a:cs typeface="Andalus" panose="02020603050405020304" pitchFamily="18" charset="-78"/>
                <a:sym typeface="Calibri"/>
              </a:rPr>
              <a:t>them; students are </a:t>
            </a:r>
            <a:r>
              <a:rPr lang="en-US" sz="2000" dirty="0">
                <a:solidFill>
                  <a:schemeClr val="accent5"/>
                </a:solidFill>
                <a:latin typeface="Andalus" panose="02020603050405020304" pitchFamily="18" charset="-78"/>
                <a:ea typeface="Calibri"/>
                <a:cs typeface="Andalus" panose="02020603050405020304" pitchFamily="18" charset="-78"/>
                <a:sym typeface="Calibri"/>
              </a:rPr>
              <a:t>the primary </a:t>
            </a:r>
            <a:r>
              <a:rPr lang="en-US" sz="2000" dirty="0" smtClean="0">
                <a:solidFill>
                  <a:schemeClr val="accent5"/>
                </a:solidFill>
                <a:latin typeface="Andalus" panose="02020603050405020304" pitchFamily="18" charset="-78"/>
                <a:ea typeface="Calibri"/>
                <a:cs typeface="Andalus" panose="02020603050405020304" pitchFamily="18" charset="-78"/>
                <a:sym typeface="Calibri"/>
              </a:rPr>
              <a:t>focus</a:t>
            </a:r>
            <a:endParaRPr lang="en-US" sz="2000" dirty="0">
              <a:solidFill>
                <a:schemeClr val="accent5"/>
              </a:solidFill>
              <a:latin typeface="Andalus" panose="02020603050405020304" pitchFamily="18" charset="-78"/>
              <a:ea typeface="Calibri"/>
              <a:cs typeface="Andalus" panose="02020603050405020304" pitchFamily="18" charset="-78"/>
              <a:sym typeface="Calibri"/>
            </a:endParaRPr>
          </a:p>
          <a:p>
            <a:pPr marL="457200" marR="0" lvl="0" indent="-381000" algn="l" rtl="0">
              <a:lnSpc>
                <a:spcPct val="90000"/>
              </a:lnSpc>
              <a:spcBef>
                <a:spcPts val="0"/>
              </a:spcBef>
              <a:buClr>
                <a:schemeClr val="dk1"/>
              </a:buClr>
              <a:buSzPct val="100000"/>
              <a:buFont typeface="Calibri"/>
              <a:buAutoNum type="arabicPeriod"/>
            </a:pPr>
            <a:r>
              <a:rPr lang="en-US" sz="2000" dirty="0">
                <a:solidFill>
                  <a:schemeClr val="accent5"/>
                </a:solidFill>
                <a:latin typeface="Andalus" panose="02020603050405020304" pitchFamily="18" charset="-78"/>
                <a:ea typeface="Calibri"/>
                <a:cs typeface="Andalus" panose="02020603050405020304" pitchFamily="18" charset="-78"/>
                <a:sym typeface="Calibri"/>
              </a:rPr>
              <a:t>Actively show that you care</a:t>
            </a:r>
          </a:p>
          <a:p>
            <a:pPr marL="914400" marR="0" lvl="1" indent="-381000" algn="l" rtl="0">
              <a:lnSpc>
                <a:spcPct val="90000"/>
              </a:lnSpc>
              <a:spcBef>
                <a:spcPts val="0"/>
              </a:spcBef>
              <a:buClr>
                <a:schemeClr val="dk1"/>
              </a:buClr>
              <a:buSzPct val="100000"/>
              <a:buFont typeface="Calibri"/>
              <a:buAutoNum type="alphaLcPeriod"/>
            </a:pPr>
            <a:r>
              <a:rPr lang="en-US" sz="2000" dirty="0">
                <a:solidFill>
                  <a:schemeClr val="accent5"/>
                </a:solidFill>
                <a:latin typeface="Andalus" panose="02020603050405020304" pitchFamily="18" charset="-78"/>
                <a:ea typeface="Calibri"/>
                <a:cs typeface="Andalus" panose="02020603050405020304" pitchFamily="18" charset="-78"/>
                <a:sym typeface="Calibri"/>
              </a:rPr>
              <a:t>Learn about them and their situation</a:t>
            </a:r>
          </a:p>
          <a:p>
            <a:pPr marL="457200" marR="0" lvl="0" indent="-381000" algn="l" rtl="0">
              <a:lnSpc>
                <a:spcPct val="90000"/>
              </a:lnSpc>
              <a:spcBef>
                <a:spcPts val="0"/>
              </a:spcBef>
              <a:buClr>
                <a:schemeClr val="dk1"/>
              </a:buClr>
              <a:buSzPct val="100000"/>
              <a:buFont typeface="Calibri"/>
              <a:buAutoNum type="arabicPeriod"/>
            </a:pPr>
            <a:r>
              <a:rPr lang="en-US" sz="2000" dirty="0">
                <a:solidFill>
                  <a:schemeClr val="accent5"/>
                </a:solidFill>
                <a:latin typeface="Andalus" panose="02020603050405020304" pitchFamily="18" charset="-78"/>
                <a:ea typeface="Calibri"/>
                <a:cs typeface="Andalus" panose="02020603050405020304" pitchFamily="18" charset="-78"/>
                <a:sym typeface="Calibri"/>
              </a:rPr>
              <a:t>Be consistent</a:t>
            </a:r>
          </a:p>
          <a:p>
            <a:pPr marL="914400" marR="0" lvl="1" indent="-381000" algn="l" rtl="0">
              <a:lnSpc>
                <a:spcPct val="90000"/>
              </a:lnSpc>
              <a:spcBef>
                <a:spcPts val="0"/>
              </a:spcBef>
              <a:buClr>
                <a:schemeClr val="dk1"/>
              </a:buClr>
              <a:buSzPct val="100000"/>
              <a:buFont typeface="Calibri"/>
              <a:buAutoNum type="alphaLcPeriod"/>
            </a:pPr>
            <a:r>
              <a:rPr lang="en-US" sz="2000" dirty="0">
                <a:solidFill>
                  <a:schemeClr val="accent5"/>
                </a:solidFill>
                <a:latin typeface="Andalus" panose="02020603050405020304" pitchFamily="18" charset="-78"/>
                <a:ea typeface="Calibri"/>
                <a:cs typeface="Andalus" panose="02020603050405020304" pitchFamily="18" charset="-78"/>
                <a:sym typeface="Calibri"/>
              </a:rPr>
              <a:t>Show up every time (can lose any progress)</a:t>
            </a:r>
          </a:p>
          <a:p>
            <a:pPr marL="457200" marR="0" lvl="0" indent="-381000" algn="l" rtl="0">
              <a:lnSpc>
                <a:spcPct val="90000"/>
              </a:lnSpc>
              <a:spcBef>
                <a:spcPts val="0"/>
              </a:spcBef>
              <a:buClr>
                <a:schemeClr val="dk1"/>
              </a:buClr>
              <a:buSzPct val="100000"/>
              <a:buFont typeface="Calibri"/>
              <a:buAutoNum type="arabicPeriod"/>
            </a:pPr>
            <a:r>
              <a:rPr lang="en-US" sz="2000" dirty="0">
                <a:solidFill>
                  <a:schemeClr val="accent5"/>
                </a:solidFill>
                <a:latin typeface="Andalus" panose="02020603050405020304" pitchFamily="18" charset="-78"/>
                <a:ea typeface="Calibri"/>
                <a:cs typeface="Andalus" panose="02020603050405020304" pitchFamily="18" charset="-78"/>
                <a:sym typeface="Calibri"/>
              </a:rPr>
              <a:t>Be relatable</a:t>
            </a:r>
          </a:p>
          <a:p>
            <a:pPr marL="914400" marR="0" lvl="1" indent="-381000" algn="l" rtl="0">
              <a:lnSpc>
                <a:spcPct val="90000"/>
              </a:lnSpc>
              <a:spcBef>
                <a:spcPts val="0"/>
              </a:spcBef>
              <a:buClr>
                <a:schemeClr val="dk1"/>
              </a:buClr>
              <a:buSzPct val="100000"/>
              <a:buFont typeface="Calibri"/>
              <a:buAutoNum type="alphaLcPeriod"/>
            </a:pPr>
            <a:r>
              <a:rPr lang="en-US" sz="2000" dirty="0">
                <a:solidFill>
                  <a:schemeClr val="accent5"/>
                </a:solidFill>
                <a:latin typeface="Andalus" panose="02020603050405020304" pitchFamily="18" charset="-78"/>
                <a:ea typeface="Calibri"/>
                <a:cs typeface="Andalus" panose="02020603050405020304" pitchFamily="18" charset="-78"/>
                <a:sym typeface="Calibri"/>
              </a:rPr>
              <a:t>Demonstrate you can help</a:t>
            </a:r>
          </a:p>
          <a:p>
            <a:pPr marL="914400" marR="0" lvl="1" indent="-381000" algn="l" rtl="0">
              <a:lnSpc>
                <a:spcPct val="90000"/>
              </a:lnSpc>
              <a:spcBef>
                <a:spcPts val="0"/>
              </a:spcBef>
              <a:buClr>
                <a:schemeClr val="dk1"/>
              </a:buClr>
              <a:buSzPct val="100000"/>
              <a:buFont typeface="Calibri"/>
              <a:buAutoNum type="alphaLcPeriod"/>
            </a:pPr>
            <a:r>
              <a:rPr lang="en-US" sz="2000" dirty="0">
                <a:solidFill>
                  <a:schemeClr val="accent5"/>
                </a:solidFill>
                <a:latin typeface="Andalus" panose="02020603050405020304" pitchFamily="18" charset="-78"/>
                <a:ea typeface="Calibri"/>
                <a:cs typeface="Andalus" panose="02020603050405020304" pitchFamily="18" charset="-78"/>
                <a:sym typeface="Calibri"/>
              </a:rPr>
              <a:t>Show you know what you’re doing</a:t>
            </a:r>
          </a:p>
          <a:p>
            <a:pPr marL="457200" marR="0" lvl="0" indent="-381000" algn="l" rtl="0">
              <a:lnSpc>
                <a:spcPct val="90000"/>
              </a:lnSpc>
              <a:spcBef>
                <a:spcPts val="0"/>
              </a:spcBef>
              <a:buClr>
                <a:schemeClr val="dk1"/>
              </a:buClr>
              <a:buSzPct val="100000"/>
              <a:buFont typeface="Calibri"/>
              <a:buAutoNum type="arabicPeriod"/>
            </a:pPr>
            <a:r>
              <a:rPr lang="en-US" sz="2000" dirty="0">
                <a:solidFill>
                  <a:schemeClr val="accent5"/>
                </a:solidFill>
                <a:latin typeface="Andalus" panose="02020603050405020304" pitchFamily="18" charset="-78"/>
                <a:ea typeface="Calibri"/>
                <a:cs typeface="Andalus" panose="02020603050405020304" pitchFamily="18" charset="-78"/>
                <a:sym typeface="Calibri"/>
              </a:rPr>
              <a:t>Establish goals</a:t>
            </a:r>
          </a:p>
          <a:p>
            <a:pPr marL="914400" marR="0" lvl="1" indent="-381000" algn="l" rtl="0">
              <a:lnSpc>
                <a:spcPct val="90000"/>
              </a:lnSpc>
              <a:spcBef>
                <a:spcPts val="0"/>
              </a:spcBef>
              <a:buClr>
                <a:schemeClr val="dk1"/>
              </a:buClr>
              <a:buSzPct val="100000"/>
              <a:buFont typeface="Calibri"/>
              <a:buAutoNum type="alphaLcPeriod"/>
            </a:pPr>
            <a:r>
              <a:rPr lang="en-US" sz="2000" dirty="0">
                <a:solidFill>
                  <a:schemeClr val="accent5"/>
                </a:solidFill>
                <a:latin typeface="Andalus" panose="02020603050405020304" pitchFamily="18" charset="-78"/>
                <a:ea typeface="Calibri"/>
                <a:cs typeface="Andalus" panose="02020603050405020304" pitchFamily="18" charset="-78"/>
                <a:sym typeface="Calibri"/>
              </a:rPr>
              <a:t>Keep students on track and looking forward</a:t>
            </a:r>
          </a:p>
          <a:p>
            <a:pPr marL="457200" marR="0" lvl="0" indent="-381000" algn="l" rtl="0">
              <a:lnSpc>
                <a:spcPct val="90000"/>
              </a:lnSpc>
              <a:spcBef>
                <a:spcPts val="0"/>
              </a:spcBef>
              <a:buClr>
                <a:schemeClr val="dk1"/>
              </a:buClr>
              <a:buSzPct val="100000"/>
              <a:buFont typeface="Calibri"/>
              <a:buAutoNum type="arabicPeriod"/>
            </a:pPr>
            <a:r>
              <a:rPr lang="en-US" sz="2000" dirty="0">
                <a:solidFill>
                  <a:schemeClr val="accent5"/>
                </a:solidFill>
                <a:latin typeface="Andalus" panose="02020603050405020304" pitchFamily="18" charset="-78"/>
                <a:ea typeface="Calibri"/>
                <a:cs typeface="Andalus" panose="02020603050405020304" pitchFamily="18" charset="-78"/>
                <a:sym typeface="Calibri"/>
              </a:rPr>
              <a:t>Be approachable/reachable</a:t>
            </a:r>
          </a:p>
          <a:p>
            <a:pPr marL="914400" marR="0" lvl="1" indent="-381000" algn="l" rtl="0">
              <a:lnSpc>
                <a:spcPct val="90000"/>
              </a:lnSpc>
              <a:spcBef>
                <a:spcPts val="0"/>
              </a:spcBef>
              <a:buClr>
                <a:schemeClr val="dk1"/>
              </a:buClr>
              <a:buSzPct val="100000"/>
              <a:buFont typeface="Calibri"/>
              <a:buAutoNum type="alphaLcPeriod"/>
            </a:pPr>
            <a:r>
              <a:rPr lang="en-US" sz="2000" dirty="0">
                <a:solidFill>
                  <a:schemeClr val="accent5"/>
                </a:solidFill>
                <a:latin typeface="Andalus" panose="02020603050405020304" pitchFamily="18" charset="-78"/>
                <a:ea typeface="Calibri"/>
                <a:cs typeface="Andalus" panose="02020603050405020304" pitchFamily="18" charset="-78"/>
                <a:sym typeface="Calibri"/>
              </a:rPr>
              <a:t>Establish a safe way to contact you</a:t>
            </a:r>
          </a:p>
        </p:txBody>
      </p:sp>
      <p:pic>
        <p:nvPicPr>
          <p:cNvPr id="5" name="Picture 2" descr="C:\Users\grahamt1\Pictures\knobs.jpg"/>
          <p:cNvPicPr>
            <a:picLocks noGrp="1" noChangeAspect="1" noChangeArrowheads="1"/>
          </p:cNvPicPr>
          <p:nvPr>
            <p:ph sz="quarter" idx="4"/>
          </p:nvPr>
        </p:nvPicPr>
        <p:blipFill>
          <a:blip r:embed="rId3" cstate="print">
            <a:extLst/>
          </a:blip>
          <a:srcRect/>
          <a:stretch>
            <a:fillRect/>
          </a:stretch>
        </p:blipFill>
        <p:spPr>
          <a:xfrm>
            <a:off x="6629400" y="1736961"/>
            <a:ext cx="3810000" cy="4652727"/>
          </a:xfrm>
          <a:effectLst>
            <a:softEdge rad="112500"/>
          </a:effectLst>
        </p:spPr>
      </p:pic>
      <p:pic>
        <p:nvPicPr>
          <p:cNvPr id="6" name="Picture 8"/>
          <p:cNvPicPr>
            <a:picLocks noChangeAspect="1" noChangeArrowheads="1"/>
          </p:cNvPicPr>
          <p:nvPr/>
        </p:nvPicPr>
        <p:blipFill>
          <a:blip r:embed="rId4" cstate="print">
            <a:extLst/>
          </a:blip>
          <a:stretch>
            <a:fillRect/>
          </a:stretch>
        </p:blipFill>
        <p:spPr>
          <a:xfrm>
            <a:off x="6477000" y="1027906"/>
            <a:ext cx="3591890" cy="5148906"/>
          </a:xfrm>
          <a:prstGeom prst="rect">
            <a:avLst/>
          </a:prstGeom>
          <a:effectLst>
            <a:softEdge rad="112500"/>
          </a:effectLst>
        </p:spPr>
      </p:pic>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r>
              <a:rPr lang="en-US" sz="44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Covering Topics and/or Skills</a:t>
            </a:r>
          </a:p>
        </p:txBody>
      </p:sp>
      <p:sp>
        <p:nvSpPr>
          <p:cNvPr id="117" name="Shape 117"/>
          <p:cNvSpPr txBox="1">
            <a:spLocks noGrp="1"/>
          </p:cNvSpPr>
          <p:nvPr>
            <p:ph type="body" idx="1"/>
          </p:nvPr>
        </p:nvSpPr>
        <p:spPr>
          <a:xfrm>
            <a:off x="838200" y="1825625"/>
            <a:ext cx="10515599" cy="4351338"/>
          </a:xfrm>
          <a:prstGeom prst="rect">
            <a:avLst/>
          </a:prstGeom>
          <a:noFill/>
          <a:ln>
            <a:noFill/>
          </a:ln>
        </p:spPr>
        <p:txBody>
          <a:bodyPr lIns="91425" tIns="45700" rIns="91425" bIns="45700" anchor="t" anchorCtr="0">
            <a:noAutofit/>
          </a:bodyPr>
          <a:lstStyle/>
          <a:p>
            <a:pPr marL="457200" marR="0" lvl="0" indent="-406400" algn="l" rtl="0">
              <a:lnSpc>
                <a:spcPct val="90000"/>
              </a:lnSpc>
              <a:spcBef>
                <a:spcPts val="0"/>
              </a:spcBef>
              <a:buClr>
                <a:schemeClr val="dk1"/>
              </a:buClr>
              <a:buSzPct val="100000"/>
              <a:buFont typeface="Calibri"/>
              <a:buChar char="•"/>
            </a:pPr>
            <a:r>
              <a:rPr lang="en-US" sz="24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Organizational Skills</a:t>
            </a:r>
          </a:p>
          <a:p>
            <a:pPr marL="914400" marR="0" lvl="1" indent="-406400" algn="l" rtl="0">
              <a:lnSpc>
                <a:spcPct val="90000"/>
              </a:lnSpc>
              <a:spcBef>
                <a:spcPts val="0"/>
              </a:spcBef>
              <a:buClr>
                <a:schemeClr val="dk1"/>
              </a:buClr>
              <a:buSzPct val="100000"/>
              <a:buFont typeface="Calibri"/>
              <a:buChar char="•"/>
            </a:pPr>
            <a:r>
              <a:rPr lang="en-US" sz="2400" dirty="0">
                <a:solidFill>
                  <a:schemeClr val="accent5"/>
                </a:solidFill>
                <a:latin typeface="Andalus" panose="02020603050405020304" pitchFamily="18" charset="-78"/>
                <a:ea typeface="Calibri"/>
                <a:cs typeface="Andalus" panose="02020603050405020304" pitchFamily="18" charset="-78"/>
                <a:sym typeface="Calibri"/>
              </a:rPr>
              <a:t>Binders (hole-punch, dividers) vs. folders (inhibit organization)</a:t>
            </a:r>
          </a:p>
          <a:p>
            <a:pPr marL="457200" marR="0" lvl="0" indent="-406400" algn="l" rtl="0">
              <a:lnSpc>
                <a:spcPct val="90000"/>
              </a:lnSpc>
              <a:spcBef>
                <a:spcPts val="1000"/>
              </a:spcBef>
              <a:buClr>
                <a:schemeClr val="dk1"/>
              </a:buClr>
              <a:buSzPct val="100000"/>
              <a:buFont typeface="Calibri"/>
              <a:buChar char="•"/>
            </a:pPr>
            <a:r>
              <a:rPr lang="en-US" sz="24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Time Management</a:t>
            </a:r>
          </a:p>
          <a:p>
            <a:pPr marL="914400" marR="0" lvl="1" indent="-406400" algn="l" rtl="0">
              <a:lnSpc>
                <a:spcPct val="90000"/>
              </a:lnSpc>
              <a:spcBef>
                <a:spcPts val="1000"/>
              </a:spcBef>
              <a:buClr>
                <a:schemeClr val="dk1"/>
              </a:buClr>
              <a:buSzPct val="100000"/>
              <a:buFont typeface="Calibri"/>
              <a:buChar char="•"/>
            </a:pPr>
            <a:r>
              <a:rPr lang="en-US" sz="2400" dirty="0">
                <a:solidFill>
                  <a:schemeClr val="accent5"/>
                </a:solidFill>
                <a:latin typeface="Andalus" panose="02020603050405020304" pitchFamily="18" charset="-78"/>
                <a:ea typeface="Calibri"/>
                <a:cs typeface="Andalus" panose="02020603050405020304" pitchFamily="18" charset="-78"/>
                <a:sym typeface="Calibri"/>
              </a:rPr>
              <a:t>Agenda/planner, thinking ahead (sports practice)</a:t>
            </a:r>
          </a:p>
          <a:p>
            <a:pPr marL="457200" marR="0" lvl="0" indent="-406400" algn="l" rtl="0">
              <a:lnSpc>
                <a:spcPct val="90000"/>
              </a:lnSpc>
              <a:spcBef>
                <a:spcPts val="1000"/>
              </a:spcBef>
              <a:buClr>
                <a:schemeClr val="dk1"/>
              </a:buClr>
              <a:buSzPct val="100000"/>
              <a:buFont typeface="Calibri"/>
              <a:buChar char="•"/>
            </a:pPr>
            <a:r>
              <a:rPr lang="en-US" sz="2400" dirty="0">
                <a:solidFill>
                  <a:schemeClr val="accent5"/>
                </a:solidFill>
                <a:latin typeface="Andalus" panose="02020603050405020304" pitchFamily="18" charset="-78"/>
                <a:ea typeface="Calibri"/>
                <a:cs typeface="Andalus" panose="02020603050405020304" pitchFamily="18" charset="-78"/>
                <a:sym typeface="Calibri"/>
              </a:rPr>
              <a:t>School </a:t>
            </a:r>
            <a:r>
              <a:rPr lang="en-US" sz="2400" b="0" i="0" u="none" strike="noStrike" cap="none" baseline="0" dirty="0">
                <a:solidFill>
                  <a:schemeClr val="accent5"/>
                </a:solidFill>
                <a:latin typeface="Andalus" panose="02020603050405020304" pitchFamily="18" charset="-78"/>
                <a:ea typeface="Calibri"/>
                <a:cs typeface="Andalus" panose="02020603050405020304" pitchFamily="18" charset="-78"/>
                <a:sym typeface="Calibri"/>
              </a:rPr>
              <a:t>Skills</a:t>
            </a:r>
          </a:p>
          <a:p>
            <a:pPr marL="914400" marR="0" lvl="1" indent="-406400" algn="l" rtl="0">
              <a:lnSpc>
                <a:spcPct val="90000"/>
              </a:lnSpc>
              <a:spcBef>
                <a:spcPts val="1000"/>
              </a:spcBef>
              <a:buClr>
                <a:schemeClr val="dk1"/>
              </a:buClr>
              <a:buSzPct val="100000"/>
              <a:buFont typeface="Calibri"/>
              <a:buChar char="•"/>
            </a:pPr>
            <a:r>
              <a:rPr lang="en-US" sz="2400" dirty="0">
                <a:solidFill>
                  <a:schemeClr val="accent5"/>
                </a:solidFill>
                <a:latin typeface="Andalus" panose="02020603050405020304" pitchFamily="18" charset="-78"/>
                <a:ea typeface="Calibri"/>
                <a:cs typeface="Andalus" panose="02020603050405020304" pitchFamily="18" charset="-78"/>
                <a:sym typeface="Calibri"/>
              </a:rPr>
              <a:t>Study: type of learner, flashcards, stress ball, music</a:t>
            </a:r>
          </a:p>
          <a:p>
            <a:pPr marL="914400" marR="0" lvl="1" indent="-406400" algn="l" rtl="0">
              <a:lnSpc>
                <a:spcPct val="90000"/>
              </a:lnSpc>
              <a:spcBef>
                <a:spcPts val="1000"/>
              </a:spcBef>
              <a:buClr>
                <a:schemeClr val="dk1"/>
              </a:buClr>
              <a:buSzPct val="100000"/>
              <a:buFont typeface="Calibri"/>
              <a:buChar char="•"/>
            </a:pPr>
            <a:r>
              <a:rPr lang="en-US" sz="2400" dirty="0">
                <a:solidFill>
                  <a:schemeClr val="accent5"/>
                </a:solidFill>
                <a:latin typeface="Andalus" panose="02020603050405020304" pitchFamily="18" charset="-78"/>
                <a:ea typeface="Calibri"/>
                <a:cs typeface="Andalus" panose="02020603050405020304" pitchFamily="18" charset="-78"/>
                <a:sym typeface="Calibri"/>
              </a:rPr>
              <a:t>In class: stay awake, quiet, respectful, don’t talk back</a:t>
            </a:r>
          </a:p>
          <a:p>
            <a:pPr marL="457200" marR="0" lvl="0" indent="-406400" algn="l" rtl="0">
              <a:lnSpc>
                <a:spcPct val="90000"/>
              </a:lnSpc>
              <a:spcBef>
                <a:spcPts val="1000"/>
              </a:spcBef>
              <a:buClr>
                <a:schemeClr val="dk1"/>
              </a:buClr>
              <a:buSzPct val="100000"/>
              <a:buFont typeface="Calibri"/>
              <a:buChar char="•"/>
            </a:pPr>
            <a:r>
              <a:rPr lang="en-US" sz="2400" dirty="0">
                <a:solidFill>
                  <a:schemeClr val="accent5"/>
                </a:solidFill>
                <a:latin typeface="Andalus" panose="02020603050405020304" pitchFamily="18" charset="-78"/>
                <a:ea typeface="Calibri"/>
                <a:cs typeface="Andalus" panose="02020603050405020304" pitchFamily="18" charset="-78"/>
                <a:sym typeface="Calibri"/>
              </a:rPr>
              <a:t>Life Skills</a:t>
            </a:r>
          </a:p>
          <a:p>
            <a:pPr marL="914400" marR="0" lvl="1" indent="-406400" algn="l" rtl="0">
              <a:lnSpc>
                <a:spcPct val="90000"/>
              </a:lnSpc>
              <a:spcBef>
                <a:spcPts val="1000"/>
              </a:spcBef>
              <a:buClr>
                <a:schemeClr val="dk1"/>
              </a:buClr>
              <a:buSzPct val="100000"/>
              <a:buFont typeface="Calibri"/>
              <a:buChar char="•"/>
            </a:pPr>
            <a:r>
              <a:rPr lang="en-US" sz="2400" dirty="0">
                <a:solidFill>
                  <a:schemeClr val="accent5"/>
                </a:solidFill>
                <a:latin typeface="Andalus" panose="02020603050405020304" pitchFamily="18" charset="-78"/>
                <a:ea typeface="Calibri"/>
                <a:cs typeface="Andalus" panose="02020603050405020304" pitchFamily="18" charset="-78"/>
                <a:sym typeface="Calibri"/>
              </a:rPr>
              <a:t>Conflict resolution, patience, leadership, responsibility, adulthood</a:t>
            </a:r>
          </a:p>
          <a:p>
            <a:pPr marL="457200" marR="0" lvl="0" indent="-406400" algn="l" rtl="0">
              <a:lnSpc>
                <a:spcPct val="90000"/>
              </a:lnSpc>
              <a:spcBef>
                <a:spcPts val="1000"/>
              </a:spcBef>
              <a:buClr>
                <a:schemeClr val="dk1"/>
              </a:buClr>
              <a:buSzPct val="100000"/>
              <a:buFont typeface="Calibri"/>
              <a:buChar char="•"/>
            </a:pPr>
            <a:r>
              <a:rPr lang="en-US" sz="2400" dirty="0">
                <a:solidFill>
                  <a:schemeClr val="accent5"/>
                </a:solidFill>
                <a:latin typeface="Andalus" panose="02020603050405020304" pitchFamily="18" charset="-78"/>
                <a:ea typeface="Calibri"/>
                <a:cs typeface="Andalus" panose="02020603050405020304" pitchFamily="18" charset="-78"/>
                <a:sym typeface="Calibri"/>
              </a:rPr>
              <a:t>How to make a paper airplane</a:t>
            </a:r>
          </a:p>
        </p:txBody>
      </p:sp>
      <p:sp>
        <p:nvSpPr>
          <p:cNvPr id="3" name="Rectangle 2"/>
          <p:cNvSpPr/>
          <p:nvPr/>
        </p:nvSpPr>
        <p:spPr>
          <a:xfrm>
            <a:off x="8839200" y="2971800"/>
            <a:ext cx="2667000" cy="1692771"/>
          </a:xfrm>
          <a:prstGeom prst="rect">
            <a:avLst/>
          </a:prstGeom>
          <a:solidFill>
            <a:schemeClr val="accent5">
              <a:lumMod val="75000"/>
            </a:schemeClr>
          </a:solidFill>
        </p:spPr>
        <p:txBody>
          <a:bodyPr wrap="square">
            <a:spAutoFit/>
          </a:bodyPr>
          <a:lstStyle/>
          <a:p>
            <a:pPr>
              <a:defRPr/>
            </a:pPr>
            <a:r>
              <a:rPr lang="en-US" sz="1800" b="1" dirty="0">
                <a:solidFill>
                  <a:schemeClr val="bg1">
                    <a:lumMod val="95000"/>
                  </a:schemeClr>
                </a:solidFill>
                <a:latin typeface="Andalus" pitchFamily="18" charset="-78"/>
                <a:cs typeface="Andalus" pitchFamily="18" charset="-78"/>
              </a:rPr>
              <a:t>Mentoring is a brain to pick, an ear to listen, and a push in the right direction."- </a:t>
            </a:r>
          </a:p>
          <a:p>
            <a:pPr>
              <a:defRPr/>
            </a:pPr>
            <a:r>
              <a:rPr lang="en-US" sz="1800" b="1" dirty="0">
                <a:solidFill>
                  <a:schemeClr val="bg1">
                    <a:lumMod val="95000"/>
                  </a:schemeClr>
                </a:solidFill>
                <a:latin typeface="Andalus" pitchFamily="18" charset="-78"/>
                <a:cs typeface="Andalus" pitchFamily="18" charset="-78"/>
              </a:rPr>
              <a:t>John Crosby</a:t>
            </a:r>
          </a:p>
          <a:p>
            <a:pPr>
              <a:defRPr/>
            </a:pPr>
            <a:r>
              <a:rPr lang="en-US" dirty="0">
                <a:solidFill>
                  <a:schemeClr val="bg1">
                    <a:lumMod val="95000"/>
                  </a:schemeClr>
                </a:solidFill>
              </a:rPr>
              <a:t> </a:t>
            </a:r>
            <a:endParaRPr lang="en-US" dirty="0">
              <a:solidFill>
                <a:schemeClr val="bg1">
                  <a:lumMod val="95000"/>
                </a:schemeClr>
              </a:solidFill>
            </a:endParaRPr>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134</TotalTime>
  <Words>1010</Words>
  <Application>Microsoft Office PowerPoint</Application>
  <PresentationFormat>Widescreen</PresentationFormat>
  <Paragraphs>135</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Andalus</vt:lpstr>
      <vt:lpstr>Arial</vt:lpstr>
      <vt:lpstr>Calibri</vt:lpstr>
      <vt:lpstr>Office Theme</vt:lpstr>
      <vt:lpstr>  Mentor Partnerships between Colleges and K-12 Schools:</vt:lpstr>
      <vt:lpstr>Objectives</vt:lpstr>
      <vt:lpstr>Partnering with K-12 Schools</vt:lpstr>
      <vt:lpstr>Finding Strong Mentors</vt:lpstr>
      <vt:lpstr>Utilizing Best Practices</vt:lpstr>
      <vt:lpstr>Knowing What  to Do</vt:lpstr>
      <vt:lpstr>Establishing Positive Rapport</vt:lpstr>
      <vt:lpstr>Building Trusting Relationships</vt:lpstr>
      <vt:lpstr>Covering Topics and/or Skills</vt:lpstr>
      <vt:lpstr>Outcomes/Impact: K-12 Students</vt:lpstr>
      <vt:lpstr>Outcomes/Impact: College Students</vt:lpstr>
      <vt:lpstr>Lessons Learned</vt:lpstr>
      <vt:lpstr>Ideas for Replicating </vt:lpstr>
      <vt:lpstr>References</vt:lpstr>
      <vt:lpstr>Presenters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Mentor Partnerships between Colleges and K-12 Schools:</dc:title>
  <dc:creator>Tammy J. Graham</dc:creator>
  <cp:lastModifiedBy>CHARLES GRAHAM</cp:lastModifiedBy>
  <cp:revision>19</cp:revision>
  <cp:lastPrinted>2015-03-02T17:56:53Z</cp:lastPrinted>
  <dcterms:modified xsi:type="dcterms:W3CDTF">2015-03-03T03:11:31Z</dcterms:modified>
</cp:coreProperties>
</file>